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5"/>
  </p:notesMasterIdLst>
  <p:sldIdLst>
    <p:sldId id="256" r:id="rId4"/>
    <p:sldId id="257" r:id="rId5"/>
    <p:sldId id="272" r:id="rId6"/>
    <p:sldId id="270" r:id="rId7"/>
    <p:sldId id="271" r:id="rId8"/>
    <p:sldId id="269" r:id="rId9"/>
    <p:sldId id="268" r:id="rId10"/>
    <p:sldId id="266" r:id="rId11"/>
    <p:sldId id="263" r:id="rId12"/>
    <p:sldId id="267" r:id="rId13"/>
    <p:sldId id="261" r:id="rId14"/>
  </p:sldIdLst>
  <p:sldSz cx="10160000" cy="5715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3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E3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424" autoAdjust="0"/>
  </p:normalViewPr>
  <p:slideViewPr>
    <p:cSldViewPr snapToGrid="0">
      <p:cViewPr varScale="1">
        <p:scale>
          <a:sx n="105" d="100"/>
          <a:sy n="105" d="100"/>
        </p:scale>
        <p:origin x="654" y="96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-3390" y="-11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перемещения страницы щёлкните мышью</a:t>
            </a: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nos"/>
              </a:rPr>
              <a:t> </a:t>
            </a:r>
          </a:p>
        </p:txBody>
      </p:sp>
      <p:sp>
        <p:nvSpPr>
          <p:cNvPr id="12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nos"/>
              </a:rPr>
              <a:t> </a:t>
            </a:r>
          </a:p>
        </p:txBody>
      </p:sp>
      <p:sp>
        <p:nvSpPr>
          <p:cNvPr id="12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nos"/>
              </a:rPr>
              <a:t> </a:t>
            </a:r>
          </a:p>
        </p:txBody>
      </p:sp>
      <p:sp>
        <p:nvSpPr>
          <p:cNvPr id="12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3C79CD4-96FC-4D10-B6C7-6D0352C03DA5}" type="slidenum">
              <a:rPr lang="ru-RU" sz="1400" b="0" strike="noStrike" spc="-1">
                <a:latin typeface="Tinos"/>
              </a:rPr>
              <a:pPr algn="r"/>
              <a:t>‹#›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755663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19875" cy="3724275"/>
          </a:xfrm>
          <a:prstGeom prst="rect">
            <a:avLst/>
          </a:prstGeom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681480" y="4722120"/>
            <a:ext cx="5444280" cy="4470840"/>
          </a:xfrm>
          <a:prstGeom prst="rect">
            <a:avLst/>
          </a:prstGeom>
        </p:spPr>
        <p:txBody>
          <a:bodyPr lIns="92160" tIns="46080" rIns="92160" bIns="46080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3856680" y="9442440"/>
            <a:ext cx="2948760" cy="49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</a:pPr>
            <a:fld id="{39C91691-A0C0-472C-9BF3-DD46259408C6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+mn-ea"/>
              </a:rPr>
              <a:pPr algn="r">
                <a:lnSpc>
                  <a:spcPct val="100000"/>
                </a:lnSpc>
              </a:pPr>
              <a:t>1</a:t>
            </a:fld>
            <a:endParaRPr lang="ru-RU" sz="1200" b="0" strike="noStrike" spc="-1">
              <a:latin typeface="XO Oriel"/>
            </a:endParaRPr>
          </a:p>
        </p:txBody>
      </p:sp>
    </p:spTree>
    <p:extLst>
      <p:ext uri="{BB962C8B-B14F-4D97-AF65-F5344CB8AC3E}">
        <p14:creationId xmlns:p14="http://schemas.microsoft.com/office/powerpoint/2010/main" val="531322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3C79CD4-96FC-4D10-B6C7-6D0352C03DA5}" type="slidenum">
              <a:rPr lang="ru-RU" sz="1400" b="0" strike="noStrike" spc="-1" smtClean="0">
                <a:latin typeface="Tinos"/>
              </a:rPr>
              <a:pPr algn="r"/>
              <a:t>2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3467147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3C79CD4-96FC-4D10-B6C7-6D0352C03DA5}" type="slidenum">
              <a:rPr lang="ru-RU" sz="1400" b="0" strike="noStrike" spc="-1" smtClean="0">
                <a:latin typeface="Tinos"/>
              </a:rPr>
              <a:pPr algn="r"/>
              <a:t>3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1515116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3C79CD4-96FC-4D10-B6C7-6D0352C03DA5}" type="slidenum">
              <a:rPr lang="ru-RU" sz="1400" b="0" strike="noStrike" spc="-1" smtClean="0">
                <a:latin typeface="Tinos"/>
              </a:rPr>
              <a:pPr algn="r"/>
              <a:t>4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3467147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3C79CD4-96FC-4D10-B6C7-6D0352C03DA5}" type="slidenum">
              <a:rPr lang="ru-RU" sz="1400" b="0" strike="noStrike" spc="-1" smtClean="0">
                <a:latin typeface="Tinos"/>
              </a:rPr>
              <a:pPr algn="r"/>
              <a:t>5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346714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3C79CD4-96FC-4D10-B6C7-6D0352C03DA5}" type="slidenum">
              <a:rPr lang="ru-RU" sz="1400" b="0" strike="noStrike" spc="-1" smtClean="0">
                <a:latin typeface="Tinos"/>
              </a:rPr>
              <a:pPr algn="r"/>
              <a:t>6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3467147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3C79CD4-96FC-4D10-B6C7-6D0352C03DA5}" type="slidenum">
              <a:rPr lang="ru-RU" sz="1400" b="0" strike="noStrike" spc="-1" smtClean="0">
                <a:latin typeface="Tinos"/>
              </a:rPr>
              <a:pPr algn="r"/>
              <a:t>7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3467147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  <a:prstGeom prst="rect">
            <a:avLst/>
          </a:prstGeom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81480" y="4722120"/>
            <a:ext cx="5444280" cy="4470840"/>
          </a:xfrm>
          <a:prstGeom prst="rect">
            <a:avLst/>
          </a:prstGeom>
        </p:spPr>
        <p:txBody>
          <a:bodyPr lIns="92160" tIns="46080" rIns="92160" bIns="46080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  <p:sp>
        <p:nvSpPr>
          <p:cNvPr id="168" name="CustomShape 3"/>
          <p:cNvSpPr/>
          <p:nvPr/>
        </p:nvSpPr>
        <p:spPr>
          <a:xfrm>
            <a:off x="3856680" y="9442440"/>
            <a:ext cx="2948760" cy="49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</a:pPr>
            <a:fld id="{C1173B50-C0A8-4B74-9E87-998D53FB0E96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+mn-ea"/>
              </a:rPr>
              <a:pPr algn="r">
                <a:lnSpc>
                  <a:spcPct val="100000"/>
                </a:lnSpc>
              </a:pPr>
              <a:t>9</a:t>
            </a:fld>
            <a:endParaRPr lang="ru-RU" sz="1200" b="0" strike="noStrike" spc="-1">
              <a:latin typeface="XO Oriel"/>
            </a:endParaRPr>
          </a:p>
        </p:txBody>
      </p:sp>
    </p:spTree>
    <p:extLst>
      <p:ext uri="{BB962C8B-B14F-4D97-AF65-F5344CB8AC3E}">
        <p14:creationId xmlns:p14="http://schemas.microsoft.com/office/powerpoint/2010/main" val="31781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  <a:prstGeom prst="rect">
            <a:avLst/>
          </a:prstGeom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81480" y="4722120"/>
            <a:ext cx="5444280" cy="4470840"/>
          </a:xfrm>
          <a:prstGeom prst="rect">
            <a:avLst/>
          </a:prstGeom>
        </p:spPr>
        <p:txBody>
          <a:bodyPr lIns="92160" tIns="46080" rIns="92160" bIns="46080">
            <a:noAutofit/>
          </a:bodyPr>
          <a:lstStyle/>
          <a:p>
            <a:endParaRPr lang="ru-RU" sz="2000" b="0" strike="noStrike" spc="-1" dirty="0">
              <a:latin typeface="XO Oriel"/>
            </a:endParaRPr>
          </a:p>
        </p:txBody>
      </p:sp>
      <p:sp>
        <p:nvSpPr>
          <p:cNvPr id="168" name="CustomShape 3"/>
          <p:cNvSpPr/>
          <p:nvPr/>
        </p:nvSpPr>
        <p:spPr>
          <a:xfrm>
            <a:off x="3856680" y="9442440"/>
            <a:ext cx="2948760" cy="49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</a:pPr>
            <a:fld id="{C1173B50-C0A8-4B74-9E87-998D53FB0E96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+mn-ea"/>
              </a:rPr>
              <a:pPr algn="r">
                <a:lnSpc>
                  <a:spcPct val="100000"/>
                </a:lnSpc>
              </a:pPr>
              <a:t>10</a:t>
            </a:fld>
            <a:endParaRPr lang="ru-RU" sz="1200" b="0" strike="noStrike" spc="-1">
              <a:latin typeface="XO Oriel"/>
            </a:endParaRPr>
          </a:p>
        </p:txBody>
      </p:sp>
    </p:spTree>
    <p:extLst>
      <p:ext uri="{BB962C8B-B14F-4D97-AF65-F5344CB8AC3E}">
        <p14:creationId xmlns:p14="http://schemas.microsoft.com/office/powerpoint/2010/main" val="173751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7960" y="306828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1933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59928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69060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50796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59928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69060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507960" y="227880"/>
            <a:ext cx="9143280" cy="44233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933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7960" y="306828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51933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59928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69060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50796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59928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69060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507960" y="227880"/>
            <a:ext cx="9143280" cy="44233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1933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507960" y="306828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1933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359928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6690600" y="133704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0796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7" name="PlaceHolder 6"/>
          <p:cNvSpPr>
            <a:spLocks noGrp="1"/>
          </p:cNvSpPr>
          <p:nvPr>
            <p:ph type="body"/>
          </p:nvPr>
        </p:nvSpPr>
        <p:spPr>
          <a:xfrm>
            <a:off x="359928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8" name="PlaceHolder 7"/>
          <p:cNvSpPr>
            <a:spLocks noGrp="1"/>
          </p:cNvSpPr>
          <p:nvPr>
            <p:ph type="body"/>
          </p:nvPr>
        </p:nvSpPr>
        <p:spPr>
          <a:xfrm>
            <a:off x="6690600" y="3068280"/>
            <a:ext cx="2943720" cy="15807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7960" y="227880"/>
            <a:ext cx="9143280" cy="44233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93360" y="306828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7960" y="79920"/>
            <a:ext cx="91432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93360" y="1337040"/>
            <a:ext cx="446184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7960" y="3068280"/>
            <a:ext cx="9143280" cy="1580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14" cstate="print"/>
          <a:stretch/>
        </p:blipFill>
        <p:spPr>
          <a:xfrm>
            <a:off x="0" y="1440"/>
            <a:ext cx="10158120" cy="571248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7960" y="227880"/>
            <a:ext cx="9143280" cy="954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/>
          <p:cNvPicPr/>
          <p:nvPr/>
        </p:nvPicPr>
        <p:blipFill>
          <a:blip r:embed="rId14" cstate="print"/>
          <a:stretch/>
        </p:blipFill>
        <p:spPr>
          <a:xfrm>
            <a:off x="1800" y="1440"/>
            <a:ext cx="10156320" cy="5711760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6584760" y="4274280"/>
            <a:ext cx="102492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PlaceHolder 2"/>
          <p:cNvSpPr>
            <a:spLocks noGrp="1"/>
          </p:cNvSpPr>
          <p:nvPr>
            <p:ph type="title"/>
          </p:nvPr>
        </p:nvSpPr>
        <p:spPr>
          <a:xfrm>
            <a:off x="507960" y="227880"/>
            <a:ext cx="9143280" cy="954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2"/>
          <p:cNvPicPr/>
          <p:nvPr/>
        </p:nvPicPr>
        <p:blipFill>
          <a:blip r:embed="rId14" cstate="print"/>
          <a:stretch/>
        </p:blipFill>
        <p:spPr>
          <a:xfrm>
            <a:off x="1800" y="1440"/>
            <a:ext cx="10156320" cy="5711760"/>
          </a:xfrm>
          <a:prstGeom prst="rect">
            <a:avLst/>
          </a:prstGeom>
          <a:ln>
            <a:noFill/>
          </a:ln>
        </p:spPr>
      </p:pic>
      <p:sp>
        <p:nvSpPr>
          <p:cNvPr id="80" name="CustomShape 1"/>
          <p:cNvSpPr/>
          <p:nvPr/>
        </p:nvSpPr>
        <p:spPr>
          <a:xfrm>
            <a:off x="6584760" y="4274280"/>
            <a:ext cx="102492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PlaceHolder 2"/>
          <p:cNvSpPr>
            <a:spLocks noGrp="1"/>
          </p:cNvSpPr>
          <p:nvPr>
            <p:ph type="title"/>
          </p:nvPr>
        </p:nvSpPr>
        <p:spPr>
          <a:xfrm>
            <a:off x="507960" y="227880"/>
            <a:ext cx="9143280" cy="954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507960" y="1337040"/>
            <a:ext cx="9143280" cy="3314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618120" y="3026160"/>
            <a:ext cx="8634240" cy="141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9560" tIns="39600" rIns="79560" bIns="396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r>
              <a:t/>
            </a:r>
            <a:br/>
            <a:r>
              <a:t/>
            </a:r>
            <a:br/>
            <a:endParaRPr lang="ru-RU" sz="1800" b="0" strike="noStrike" spc="-1">
              <a:latin typeface="XO Orie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1327320" y="2251080"/>
            <a:ext cx="7054920" cy="718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720" tIns="45360" rIns="90720" bIns="453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  <a:ea typeface="DejaVu Sans"/>
              </a:rPr>
              <a:t>УПРАВЛЕНИЕ ФЕДЕРАЛЬНОЙ НАЛОГОВОЙ СЛУЖБЫ </a:t>
            </a:r>
            <a:endParaRPr lang="ru-RU" sz="1600" b="0" strike="noStrike" spc="-1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  Г. СЕВАСТОПОЛЮ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27" name="CustomShape 3"/>
          <p:cNvSpPr/>
          <p:nvPr/>
        </p:nvSpPr>
        <p:spPr>
          <a:xfrm>
            <a:off x="3845346" y="5074560"/>
            <a:ext cx="2019953" cy="337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spc="-1" dirty="0" smtClean="0">
                <a:solidFill>
                  <a:srgbClr val="FFFFFF"/>
                </a:solidFill>
                <a:latin typeface="Arial"/>
                <a:ea typeface="DejaVu Sans"/>
              </a:rPr>
              <a:t>30</a:t>
            </a:r>
            <a:r>
              <a:rPr lang="ru-RU" sz="1600" b="0" strike="noStrike" spc="-1" dirty="0" smtClean="0">
                <a:solidFill>
                  <a:srgbClr val="FFFFFF"/>
                </a:solidFill>
                <a:latin typeface="Arial"/>
                <a:ea typeface="DejaVu Sans"/>
              </a:rPr>
              <a:t> марта 2022 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года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28" name="CustomShape 4"/>
          <p:cNvSpPr/>
          <p:nvPr/>
        </p:nvSpPr>
        <p:spPr>
          <a:xfrm>
            <a:off x="939600" y="3026160"/>
            <a:ext cx="79909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dirty="0">
                <a:solidFill>
                  <a:schemeClr val="bg1"/>
                </a:solidFill>
              </a:rPr>
              <a:t>Обзор изменений налогового законодательства Российской Федерации по налогу на прибыль организаций, направленных 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на </a:t>
            </a:r>
            <a:r>
              <a:rPr lang="ru-RU" b="1" dirty="0">
                <a:solidFill>
                  <a:schemeClr val="bg1"/>
                </a:solidFill>
              </a:rPr>
              <a:t>поддержку бизнеса в 2022 году</a:t>
            </a:r>
            <a:endParaRPr lang="ru-RU" sz="1800" b="0" strike="noStrike" spc="-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9" name="CustomShape 5"/>
          <p:cNvSpPr/>
          <p:nvPr/>
        </p:nvSpPr>
        <p:spPr>
          <a:xfrm>
            <a:off x="2569680" y="4496400"/>
            <a:ext cx="4570200" cy="515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Доклад начальника отдела камерального контроля </a:t>
            </a:r>
            <a:endParaRPr lang="ru-RU" sz="14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 dirty="0" err="1">
                <a:solidFill>
                  <a:srgbClr val="FFFFFF"/>
                </a:solidFill>
                <a:latin typeface="Arial"/>
                <a:ea typeface="DejaVu Sans"/>
              </a:rPr>
              <a:t>Черничкиной</a:t>
            </a:r>
            <a:r>
              <a:rPr lang="ru-RU" sz="1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FFFFFF"/>
                </a:solidFill>
                <a:latin typeface="Arial"/>
                <a:ea typeface="DejaVu Sans"/>
              </a:rPr>
              <a:t>Мариэтты</a:t>
            </a:r>
            <a:r>
              <a:rPr lang="ru-RU" sz="1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Валериевны</a:t>
            </a:r>
            <a:endParaRPr lang="ru-RU" sz="1400" b="0" strike="noStrike" spc="-1" dirty="0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  <a:effectLst>
            <a:outerShdw blurRad="44450" dist="28080" dir="5400000" algn="ctr" rotWithShape="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76DBE5E7-BFE4-4422-B3E9-356FBCFBF974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10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1074155" y="154400"/>
            <a:ext cx="7977145" cy="7386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Основания для применения пониженной ставки по налогу на прибыль организаций в размере 6 процентов  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0" name="CustomShape 3"/>
          <p:cNvSpPr/>
          <p:nvPr/>
        </p:nvSpPr>
        <p:spPr>
          <a:xfrm>
            <a:off x="1074155" y="893971"/>
            <a:ext cx="7918877" cy="706388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33 вида экономической деятельности, осуществляемой в СЭЗ города федерального значения Севастополя в соответствии с Общероссийским классификатором видов экономической деятельности ОК 029-2014 (КДЕС Ред.2), в том числе: </a:t>
            </a:r>
            <a:endParaRPr lang="ru-RU" sz="1400" dirty="0"/>
          </a:p>
          <a:p>
            <a:pPr algn="ctr"/>
            <a:r>
              <a:rPr lang="ru-RU" sz="1400" dirty="0" smtClean="0"/>
              <a:t>	</a:t>
            </a:r>
            <a:r>
              <a:rPr lang="ru-RU" sz="1600" dirty="0" smtClean="0"/>
              <a:t>	</a:t>
            </a:r>
          </a:p>
          <a:p>
            <a:pPr algn="ctr">
              <a:lnSpc>
                <a:spcPct val="100000"/>
              </a:lnSpc>
            </a:pPr>
            <a:endParaRPr lang="ru-RU" sz="1600" b="0" strike="noStrike" spc="-1" baseline="-25000" dirty="0"/>
          </a:p>
        </p:txBody>
      </p:sp>
      <p:sp>
        <p:nvSpPr>
          <p:cNvPr id="33" name="CustomShape 3"/>
          <p:cNvSpPr/>
          <p:nvPr/>
        </p:nvSpPr>
        <p:spPr>
          <a:xfrm>
            <a:off x="1787609" y="1669641"/>
            <a:ext cx="7208698" cy="436178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100" dirty="0" smtClean="0"/>
              <a:t>Растениеводство и животноводство, охота и предоставление соответствующих услуг в этих областях, за исключение охоты, отлова и отстрела диких животных, включая предоставление услуг в этих областях  </a:t>
            </a:r>
          </a:p>
        </p:txBody>
      </p:sp>
      <p:sp>
        <p:nvSpPr>
          <p:cNvPr id="34" name="CustomShape 3"/>
          <p:cNvSpPr/>
          <p:nvPr/>
        </p:nvSpPr>
        <p:spPr>
          <a:xfrm>
            <a:off x="1787609" y="2170108"/>
            <a:ext cx="7221574" cy="283949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Рыболовство и рыбоводство </a:t>
            </a:r>
          </a:p>
        </p:txBody>
      </p:sp>
      <p:sp>
        <p:nvSpPr>
          <p:cNvPr id="35" name="CustomShape 3"/>
          <p:cNvSpPr/>
          <p:nvPr/>
        </p:nvSpPr>
        <p:spPr>
          <a:xfrm>
            <a:off x="1787609" y="2523090"/>
            <a:ext cx="7221574" cy="263826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Производство пищевых продуктов, производство напитков	</a:t>
            </a:r>
          </a:p>
        </p:txBody>
      </p:sp>
      <p:sp>
        <p:nvSpPr>
          <p:cNvPr id="22" name="Овал 21"/>
          <p:cNvSpPr/>
          <p:nvPr/>
        </p:nvSpPr>
        <p:spPr>
          <a:xfrm>
            <a:off x="1092342" y="1718415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01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120334" y="2162932"/>
            <a:ext cx="571670" cy="30131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03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105989" y="2517172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10,11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26" name="CustomShape 3"/>
          <p:cNvSpPr/>
          <p:nvPr/>
        </p:nvSpPr>
        <p:spPr>
          <a:xfrm>
            <a:off x="1787609" y="2848319"/>
            <a:ext cx="7231298" cy="32770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Производство текстильных изделий, производство одежды	</a:t>
            </a:r>
          </a:p>
        </p:txBody>
      </p:sp>
      <p:sp>
        <p:nvSpPr>
          <p:cNvPr id="27" name="Овал 26"/>
          <p:cNvSpPr/>
          <p:nvPr/>
        </p:nvSpPr>
        <p:spPr>
          <a:xfrm>
            <a:off x="1103190" y="2878330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13,14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1103190" y="3627357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29,30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1103190" y="3255124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26,27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1797402" y="3246275"/>
            <a:ext cx="7221505" cy="32770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/>
              <a:t>	</a:t>
            </a:r>
          </a:p>
          <a:p>
            <a:r>
              <a:rPr lang="ru-RU" sz="1200" dirty="0"/>
              <a:t>Производство компьютеров, электронных и оптических </a:t>
            </a:r>
            <a:r>
              <a:rPr lang="ru-RU" sz="1200" dirty="0" smtClean="0"/>
              <a:t>изделий, </a:t>
            </a:r>
          </a:p>
          <a:p>
            <a:r>
              <a:rPr lang="ru-RU" sz="1200" dirty="0" smtClean="0"/>
              <a:t>производство электрического оборудования</a:t>
            </a:r>
            <a:r>
              <a:rPr lang="ru-RU" sz="1200" dirty="0"/>
              <a:t>	</a:t>
            </a:r>
          </a:p>
          <a:p>
            <a:r>
              <a:rPr lang="ru-RU" sz="1200" dirty="0" smtClean="0"/>
              <a:t>	</a:t>
            </a:r>
          </a:p>
        </p:txBody>
      </p:sp>
      <p:sp>
        <p:nvSpPr>
          <p:cNvPr id="42" name="CustomShape 3"/>
          <p:cNvSpPr/>
          <p:nvPr/>
        </p:nvSpPr>
        <p:spPr>
          <a:xfrm>
            <a:off x="1780185" y="3635383"/>
            <a:ext cx="7256981" cy="32770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Производство </a:t>
            </a:r>
            <a:r>
              <a:rPr lang="ru-RU" sz="1200" dirty="0"/>
              <a:t>автотранспортных средств, прицепов и </a:t>
            </a:r>
            <a:r>
              <a:rPr lang="ru-RU" sz="1200" dirty="0" smtClean="0"/>
              <a:t>полуприцепов, производство прочих транспортных средств и оборудования </a:t>
            </a:r>
          </a:p>
        </p:txBody>
      </p:sp>
      <p:sp>
        <p:nvSpPr>
          <p:cNvPr id="43" name="CustomShape 3"/>
          <p:cNvSpPr/>
          <p:nvPr/>
        </p:nvSpPr>
        <p:spPr>
          <a:xfrm>
            <a:off x="1787609" y="4029645"/>
            <a:ext cx="7253898" cy="32770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Ремонт и монтаж машин и оборудования </a:t>
            </a:r>
          </a:p>
        </p:txBody>
      </p:sp>
      <p:sp>
        <p:nvSpPr>
          <p:cNvPr id="44" name="Овал 43"/>
          <p:cNvSpPr/>
          <p:nvPr/>
        </p:nvSpPr>
        <p:spPr>
          <a:xfrm>
            <a:off x="1103190" y="4032338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33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1092342" y="4441840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36,37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1783269" y="4414604"/>
            <a:ext cx="7253898" cy="32770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Забор, очистка и распределение воды, сбор и обработка сточных вод</a:t>
            </a:r>
          </a:p>
        </p:txBody>
      </p:sp>
      <p:sp>
        <p:nvSpPr>
          <p:cNvPr id="49" name="CustomShape 3"/>
          <p:cNvSpPr/>
          <p:nvPr/>
        </p:nvSpPr>
        <p:spPr>
          <a:xfrm>
            <a:off x="1765008" y="4790205"/>
            <a:ext cx="7272157" cy="32770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Деятельность водного транспорта</a:t>
            </a:r>
          </a:p>
        </p:txBody>
      </p:sp>
      <p:sp>
        <p:nvSpPr>
          <p:cNvPr id="50" name="Овал 49"/>
          <p:cNvSpPr/>
          <p:nvPr/>
        </p:nvSpPr>
        <p:spPr>
          <a:xfrm>
            <a:off x="1092342" y="4799615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50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51" name="CustomShape 3"/>
          <p:cNvSpPr/>
          <p:nvPr/>
        </p:nvSpPr>
        <p:spPr>
          <a:xfrm>
            <a:off x="1755285" y="5155748"/>
            <a:ext cx="7281880" cy="327705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ru-RU" sz="1200" dirty="0" smtClean="0"/>
              <a:t>Деятельность по предоставлению мест для временного проживания</a:t>
            </a:r>
          </a:p>
        </p:txBody>
      </p:sp>
      <p:sp>
        <p:nvSpPr>
          <p:cNvPr id="52" name="Овал 51"/>
          <p:cNvSpPr/>
          <p:nvPr/>
        </p:nvSpPr>
        <p:spPr>
          <a:xfrm>
            <a:off x="1092342" y="5161918"/>
            <a:ext cx="599662" cy="33159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55</a:t>
            </a:r>
            <a:endParaRPr lang="ru-RU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4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983600" y="3217680"/>
            <a:ext cx="6046200" cy="54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9560" tIns="39600" rIns="79560" bIns="396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FFFFFF"/>
                </a:solidFill>
                <a:latin typeface="Arial"/>
                <a:ea typeface="DejaVu Sans"/>
              </a:rPr>
              <a:t>Благодарю за внимание!</a:t>
            </a:r>
            <a:r>
              <a:t/>
            </a:r>
            <a:br/>
            <a:endParaRPr lang="ru-RU" sz="3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759600" y="397080"/>
            <a:ext cx="8490240" cy="61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Перенос срока уплаты ежемесячного авансового платежа </a:t>
            </a:r>
          </a:p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по налогу на прибыль организаций  </a:t>
            </a:r>
            <a:endParaRPr lang="ru-RU" sz="1500" b="0" strike="noStrike" spc="-1" dirty="0">
              <a:latin typeface="XO Orie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872672" y="2702788"/>
            <a:ext cx="2664296" cy="576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600" b="1" dirty="0" smtClean="0"/>
              <a:t>Не позднее 28 марта </a:t>
            </a:r>
          </a:p>
          <a:p>
            <a:pPr algn="ctr"/>
            <a:r>
              <a:rPr lang="ru-RU" sz="1600" b="1" dirty="0" smtClean="0"/>
              <a:t>2022 года</a:t>
            </a:r>
            <a:endParaRPr lang="ru-RU" sz="1600" b="1" dirty="0"/>
          </a:p>
        </p:txBody>
      </p:sp>
      <p:sp>
        <p:nvSpPr>
          <p:cNvPr id="140" name="CustomShape 11"/>
          <p:cNvSpPr/>
          <p:nvPr/>
        </p:nvSpPr>
        <p:spPr>
          <a:xfrm>
            <a:off x="759600" y="985292"/>
            <a:ext cx="8490240" cy="740944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300" b="1" dirty="0" smtClean="0">
                <a:latin typeface="+mj-lt"/>
              </a:rPr>
              <a:t>Постановление Правительства от 25.03.2022 года </a:t>
            </a:r>
            <a:r>
              <a:rPr lang="ru-RU" sz="1300" b="1" dirty="0"/>
              <a:t>№ </a:t>
            </a:r>
            <a:r>
              <a:rPr lang="ru-RU" sz="1300" b="1" dirty="0" smtClean="0"/>
              <a:t>470 </a:t>
            </a:r>
            <a:r>
              <a:rPr lang="ru-RU" sz="1300" dirty="0">
                <a:latin typeface="+mj-lt"/>
              </a:rPr>
              <a:t/>
            </a:r>
            <a:br>
              <a:rPr lang="ru-RU" sz="1300" dirty="0">
                <a:latin typeface="+mj-lt"/>
              </a:rPr>
            </a:br>
            <a:r>
              <a:rPr lang="ru-RU" sz="1300" dirty="0" smtClean="0">
                <a:latin typeface="+mj-lt"/>
              </a:rPr>
              <a:t>«Об изменении срока уплаты ежемесячного авансового платежа по налогу на прибыль организаций </a:t>
            </a:r>
          </a:p>
          <a:p>
            <a:pPr algn="ctr">
              <a:lnSpc>
                <a:spcPct val="120000"/>
              </a:lnSpc>
            </a:pPr>
            <a:r>
              <a:rPr lang="ru-RU" sz="1300" dirty="0" smtClean="0">
                <a:latin typeface="+mj-lt"/>
              </a:rPr>
              <a:t>в 2022 году»</a:t>
            </a:r>
            <a:r>
              <a:rPr lang="ru-RU" sz="1300" b="1" spc="-1" dirty="0" smtClean="0">
                <a:latin typeface="+mj-lt"/>
              </a:rPr>
              <a:t> </a:t>
            </a:r>
            <a:endParaRPr lang="ru-RU" sz="1300" b="1" spc="-1" dirty="0">
              <a:latin typeface="+mj-lt"/>
            </a:endParaRPr>
          </a:p>
        </p:txBody>
      </p:sp>
      <p:sp>
        <p:nvSpPr>
          <p:cNvPr id="141" name="CustomShape 12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46BE34F6-6722-40B0-8565-E0B188B2FD4A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2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2" name="Стрелка вниз 1"/>
          <p:cNvSpPr/>
          <p:nvPr/>
        </p:nvSpPr>
        <p:spPr>
          <a:xfrm rot="16200000">
            <a:off x="4935984" y="2270740"/>
            <a:ext cx="432048" cy="144016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575984" y="1786805"/>
            <a:ext cx="936104" cy="288032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500" b="1" spc="-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CustomShape 11"/>
          <p:cNvSpPr/>
          <p:nvPr/>
        </p:nvSpPr>
        <p:spPr>
          <a:xfrm>
            <a:off x="1421256" y="2142504"/>
            <a:ext cx="7461504" cy="432048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500" b="1" dirty="0" smtClean="0"/>
              <a:t>абзац 3 пункта 2</a:t>
            </a:r>
            <a:r>
              <a:rPr lang="ru-RU" sz="1500" b="1" baseline="30000" dirty="0" smtClean="0"/>
              <a:t> </a:t>
            </a:r>
            <a:r>
              <a:rPr lang="ru-RU" sz="1500" b="1" dirty="0" smtClean="0"/>
              <a:t> статьи 286 Налогового Кодекса Российской Федерации </a:t>
            </a:r>
            <a:endParaRPr lang="ru-RU" sz="1500" b="1" spc="-1" dirty="0">
              <a:latin typeface="+mj-lt"/>
            </a:endParaRPr>
          </a:p>
        </p:txBody>
      </p:sp>
      <p:sp>
        <p:nvSpPr>
          <p:cNvPr id="18" name="CustomShape 3"/>
          <p:cNvSpPr/>
          <p:nvPr/>
        </p:nvSpPr>
        <p:spPr>
          <a:xfrm>
            <a:off x="6657552" y="2702788"/>
            <a:ext cx="2592288" cy="576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600" b="1" dirty="0" smtClean="0"/>
          </a:p>
          <a:p>
            <a:pPr algn="ctr"/>
            <a:r>
              <a:rPr lang="ru-RU" sz="1600" b="1" dirty="0" smtClean="0"/>
              <a:t>Не позднее </a:t>
            </a:r>
            <a:r>
              <a:rPr lang="ru-RU" sz="1600" b="1" u="sng" dirty="0" smtClean="0"/>
              <a:t>28 </a:t>
            </a:r>
            <a:r>
              <a:rPr lang="ru-RU" sz="1600" b="1" u="sng" dirty="0"/>
              <a:t>апреля </a:t>
            </a:r>
            <a:endParaRPr lang="ru-RU" sz="1600" b="1" u="sng" dirty="0" smtClean="0"/>
          </a:p>
          <a:p>
            <a:pPr algn="ctr"/>
            <a:r>
              <a:rPr lang="ru-RU" sz="1600" b="1" dirty="0" smtClean="0"/>
              <a:t>2022 </a:t>
            </a:r>
            <a:r>
              <a:rPr lang="ru-RU" sz="1600" b="1" dirty="0"/>
              <a:t>года</a:t>
            </a:r>
          </a:p>
          <a:p>
            <a:pPr algn="ctr"/>
            <a:endParaRPr lang="ru-RU" sz="1600" b="1" dirty="0"/>
          </a:p>
        </p:txBody>
      </p:sp>
      <p:sp>
        <p:nvSpPr>
          <p:cNvPr id="22" name="CustomShape 6"/>
          <p:cNvSpPr/>
          <p:nvPr/>
        </p:nvSpPr>
        <p:spPr>
          <a:xfrm>
            <a:off x="872672" y="3407088"/>
            <a:ext cx="4998204" cy="2006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300" b="1" i="1" dirty="0" smtClean="0"/>
              <a:t>Пример:</a:t>
            </a:r>
          </a:p>
          <a:p>
            <a:pPr algn="ctr"/>
            <a:r>
              <a:rPr lang="ru-RU" sz="1300" i="1" dirty="0" smtClean="0"/>
              <a:t>Ежемесячный АП, исчисленный к уплате на </a:t>
            </a:r>
            <a:r>
              <a:rPr lang="en-US" sz="1300" i="1" dirty="0" smtClean="0"/>
              <a:t>I</a:t>
            </a:r>
            <a:r>
              <a:rPr lang="ru-RU" sz="1300" i="1" dirty="0" smtClean="0"/>
              <a:t> </a:t>
            </a:r>
            <a:r>
              <a:rPr lang="ru-RU" sz="1300" i="1" dirty="0" smtClean="0"/>
              <a:t>кв</a:t>
            </a:r>
            <a:r>
              <a:rPr lang="ru-RU" sz="1300" i="1" dirty="0"/>
              <a:t>.</a:t>
            </a:r>
            <a:r>
              <a:rPr lang="ru-RU" sz="1300" i="1" dirty="0" smtClean="0"/>
              <a:t> </a:t>
            </a:r>
            <a:r>
              <a:rPr lang="ru-RU" sz="1300" i="1" dirty="0" smtClean="0"/>
              <a:t>2022 года </a:t>
            </a:r>
          </a:p>
          <a:p>
            <a:pPr algn="ctr"/>
            <a:r>
              <a:rPr lang="ru-RU" sz="1300" i="1" dirty="0" smtClean="0"/>
              <a:t>(по итогам 9 месяцев 2021 года) = 100 </a:t>
            </a:r>
            <a:r>
              <a:rPr lang="ru-RU" sz="1300" i="1" dirty="0" err="1" smtClean="0"/>
              <a:t>тыс.руб</a:t>
            </a:r>
            <a:r>
              <a:rPr lang="ru-RU" sz="1300" i="1" dirty="0" smtClean="0"/>
              <a:t>.</a:t>
            </a:r>
          </a:p>
          <a:p>
            <a:pPr algn="ctr"/>
            <a:r>
              <a:rPr lang="ru-RU" sz="1300" i="1" dirty="0" smtClean="0"/>
              <a:t>Всего </a:t>
            </a:r>
            <a:r>
              <a:rPr lang="ru-RU" sz="1300" i="1" dirty="0" smtClean="0"/>
              <a:t>АП в </a:t>
            </a:r>
            <a:r>
              <a:rPr lang="en-US" sz="1300" i="1" dirty="0" smtClean="0"/>
              <a:t>I</a:t>
            </a:r>
            <a:r>
              <a:rPr lang="ru-RU" sz="1300" i="1" dirty="0" smtClean="0"/>
              <a:t> квартале 2022 года: </a:t>
            </a:r>
            <a:r>
              <a:rPr lang="ru-RU" sz="1300" b="1" i="1" dirty="0" smtClean="0"/>
              <a:t>300 </a:t>
            </a:r>
            <a:r>
              <a:rPr lang="ru-RU" sz="1300" b="1" i="1" dirty="0" err="1" smtClean="0"/>
              <a:t>тыс.руб</a:t>
            </a:r>
            <a:r>
              <a:rPr lang="ru-RU" sz="1300" b="1" i="1" dirty="0" smtClean="0"/>
              <a:t>.</a:t>
            </a:r>
            <a:r>
              <a:rPr lang="ru-RU" sz="1300" i="1" dirty="0" smtClean="0"/>
              <a:t> (100тыс.*3)</a:t>
            </a:r>
          </a:p>
          <a:p>
            <a:pPr algn="ctr"/>
            <a:r>
              <a:rPr lang="ru-RU" sz="1300" i="1" dirty="0" smtClean="0"/>
              <a:t>Прибыль за </a:t>
            </a:r>
            <a:r>
              <a:rPr lang="en-US" sz="1300" i="1" dirty="0" smtClean="0"/>
              <a:t>I </a:t>
            </a:r>
            <a:r>
              <a:rPr lang="ru-RU" sz="1300" i="1" dirty="0" smtClean="0"/>
              <a:t>квартал 2022 года = 900 </a:t>
            </a:r>
            <a:r>
              <a:rPr lang="ru-RU" sz="1300" i="1" dirty="0" err="1" smtClean="0"/>
              <a:t>тыс.руб</a:t>
            </a:r>
            <a:r>
              <a:rPr lang="ru-RU" sz="1300" i="1" dirty="0" smtClean="0"/>
              <a:t>.</a:t>
            </a:r>
          </a:p>
          <a:p>
            <a:pPr algn="ctr"/>
            <a:r>
              <a:rPr lang="ru-RU" sz="1300" i="1" dirty="0" smtClean="0"/>
              <a:t>Налог за </a:t>
            </a:r>
            <a:r>
              <a:rPr lang="en-US" sz="1300" i="1" dirty="0"/>
              <a:t>I </a:t>
            </a:r>
            <a:r>
              <a:rPr lang="ru-RU" sz="1300" i="1" dirty="0"/>
              <a:t>квартал 2022 года </a:t>
            </a:r>
            <a:r>
              <a:rPr lang="ru-RU" sz="1300" i="1" dirty="0" smtClean="0"/>
              <a:t>= </a:t>
            </a:r>
            <a:r>
              <a:rPr lang="ru-RU" sz="1300" b="1" i="1" dirty="0" smtClean="0"/>
              <a:t>180 </a:t>
            </a:r>
            <a:r>
              <a:rPr lang="ru-RU" sz="1300" b="1" i="1" dirty="0" err="1" smtClean="0"/>
              <a:t>тыс.руб</a:t>
            </a:r>
            <a:r>
              <a:rPr lang="ru-RU" sz="1300" b="1" i="1" dirty="0" smtClean="0"/>
              <a:t>.</a:t>
            </a:r>
            <a:r>
              <a:rPr lang="ru-RU" sz="1300" i="1" dirty="0" smtClean="0"/>
              <a:t> (900тыс.*20%)</a:t>
            </a:r>
          </a:p>
          <a:p>
            <a:pPr algn="ctr"/>
            <a:r>
              <a:rPr lang="ru-RU" sz="1300" i="1" dirty="0" smtClean="0"/>
              <a:t>Итог расчетов с бюджетом за </a:t>
            </a:r>
            <a:r>
              <a:rPr lang="en-US" sz="1300" i="1" dirty="0"/>
              <a:t>I </a:t>
            </a:r>
            <a:r>
              <a:rPr lang="ru-RU" sz="1300" i="1" dirty="0"/>
              <a:t>квартал 2022 </a:t>
            </a:r>
            <a:r>
              <a:rPr lang="ru-RU" sz="1300" i="1" dirty="0" smtClean="0"/>
              <a:t>года: «к уменьшению» 120 </a:t>
            </a:r>
            <a:r>
              <a:rPr lang="ru-RU" sz="1300" i="1" dirty="0" err="1" smtClean="0"/>
              <a:t>тыс.руб</a:t>
            </a:r>
            <a:r>
              <a:rPr lang="ru-RU" sz="1300" i="1" dirty="0" smtClean="0"/>
              <a:t>. (180тыс.- 300тыс.)</a:t>
            </a:r>
          </a:p>
          <a:p>
            <a:pPr algn="ctr"/>
            <a:r>
              <a:rPr lang="ru-RU" sz="1300" b="1" i="1" dirty="0" smtClean="0"/>
              <a:t>Фактическая экономия по уплате</a:t>
            </a:r>
            <a:r>
              <a:rPr lang="ru-RU" sz="1300" i="1" dirty="0" smtClean="0"/>
              <a:t>: </a:t>
            </a:r>
            <a:r>
              <a:rPr lang="ru-RU" sz="1300" b="1" i="1" dirty="0" smtClean="0"/>
              <a:t>100 </a:t>
            </a:r>
            <a:r>
              <a:rPr lang="ru-RU" sz="1300" b="1" i="1" dirty="0" err="1" smtClean="0"/>
              <a:t>тыс.руб</a:t>
            </a:r>
            <a:r>
              <a:rPr lang="ru-RU" sz="1300" b="1" i="1" dirty="0" smtClean="0"/>
              <a:t>.</a:t>
            </a:r>
            <a:r>
              <a:rPr lang="ru-RU" sz="1300" i="1" dirty="0" smtClean="0"/>
              <a:t> </a:t>
            </a:r>
            <a:endParaRPr lang="en-US" sz="1300" i="1" dirty="0" smtClean="0"/>
          </a:p>
          <a:p>
            <a:pPr algn="ctr"/>
            <a:r>
              <a:rPr lang="ru-RU" sz="1300" i="1" dirty="0" smtClean="0"/>
              <a:t>(</a:t>
            </a:r>
            <a:r>
              <a:rPr lang="ru-RU" sz="1300" i="1" dirty="0" smtClean="0"/>
              <a:t>300тыс.-200 тыс</a:t>
            </a:r>
            <a:r>
              <a:rPr lang="ru-RU" sz="1300" i="1" dirty="0" smtClean="0"/>
              <a:t>.)</a:t>
            </a:r>
            <a:endParaRPr lang="ru-RU" sz="1300" i="1" dirty="0" smtClean="0"/>
          </a:p>
        </p:txBody>
      </p:sp>
      <p:sp>
        <p:nvSpPr>
          <p:cNvPr id="20" name="CustomShape 11"/>
          <p:cNvSpPr/>
          <p:nvPr/>
        </p:nvSpPr>
        <p:spPr>
          <a:xfrm>
            <a:off x="6913224" y="3407088"/>
            <a:ext cx="2336616" cy="1895408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200" dirty="0"/>
              <a:t>Продление срока уплаты ежемесячного </a:t>
            </a:r>
            <a:endParaRPr lang="ru-RU" sz="1200" dirty="0" smtClean="0"/>
          </a:p>
          <a:p>
            <a:pPr algn="ctr">
              <a:lnSpc>
                <a:spcPct val="120000"/>
              </a:lnSpc>
            </a:pPr>
            <a:r>
              <a:rPr lang="ru-RU" sz="1200" dirty="0" smtClean="0"/>
              <a:t>авансового </a:t>
            </a:r>
            <a:r>
              <a:rPr lang="ru-RU" sz="1200" dirty="0"/>
              <a:t>платежа </a:t>
            </a:r>
            <a:endParaRPr lang="ru-RU" sz="1200" dirty="0" smtClean="0"/>
          </a:p>
          <a:p>
            <a:pPr algn="ctr">
              <a:lnSpc>
                <a:spcPct val="120000"/>
              </a:lnSpc>
            </a:pPr>
            <a:r>
              <a:rPr lang="ru-RU" sz="1200" b="1" u="sng" dirty="0" smtClean="0"/>
              <a:t>не </a:t>
            </a:r>
            <a:r>
              <a:rPr lang="ru-RU" sz="1200" b="1" u="sng" dirty="0"/>
              <a:t>влечет </a:t>
            </a:r>
            <a:r>
              <a:rPr lang="ru-RU" sz="1200" dirty="0"/>
              <a:t>изменения </a:t>
            </a:r>
            <a:r>
              <a:rPr lang="ru-RU" sz="1200" dirty="0" smtClean="0"/>
              <a:t>порядка заполнения </a:t>
            </a:r>
            <a:r>
              <a:rPr lang="ru-RU" sz="1200" dirty="0"/>
              <a:t>налоговой декларации по налогу на прибыль </a:t>
            </a:r>
            <a:r>
              <a:rPr lang="ru-RU" sz="1200" dirty="0" smtClean="0"/>
              <a:t>организаций </a:t>
            </a:r>
          </a:p>
          <a:p>
            <a:pPr algn="ctr">
              <a:lnSpc>
                <a:spcPct val="120000"/>
              </a:lnSpc>
            </a:pPr>
            <a:r>
              <a:rPr lang="ru-RU" sz="1200" dirty="0" smtClean="0"/>
              <a:t>за </a:t>
            </a:r>
            <a:r>
              <a:rPr lang="en-US" sz="1200" dirty="0" smtClean="0"/>
              <a:t>I</a:t>
            </a:r>
            <a:r>
              <a:rPr lang="ru-RU" sz="1200" dirty="0" smtClean="0"/>
              <a:t> квартал 2022 года</a:t>
            </a:r>
            <a:endParaRPr lang="ru-RU" sz="1200" b="1" spc="-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7036" y="3740867"/>
            <a:ext cx="3770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!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759600" y="397080"/>
            <a:ext cx="8490240" cy="61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Ежемесячные авансовые платежи исходя из фактической прибыли в 2022 году   </a:t>
            </a:r>
            <a:endParaRPr lang="ru-RU" sz="1500" b="0" strike="noStrike" spc="-1" dirty="0">
              <a:latin typeface="XO Orie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1119560" y="2857500"/>
            <a:ext cx="2664296" cy="576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600" b="1" dirty="0" smtClean="0"/>
              <a:t>Отчетный период  </a:t>
            </a:r>
          </a:p>
          <a:p>
            <a:pPr algn="ctr"/>
            <a:r>
              <a:rPr lang="ru-RU" sz="1600" b="1" dirty="0" smtClean="0"/>
              <a:t>2022 года</a:t>
            </a:r>
            <a:endParaRPr lang="ru-RU" sz="1600" b="1" dirty="0"/>
          </a:p>
        </p:txBody>
      </p:sp>
      <p:sp>
        <p:nvSpPr>
          <p:cNvPr id="135" name="CustomShape 6"/>
          <p:cNvSpPr/>
          <p:nvPr/>
        </p:nvSpPr>
        <p:spPr>
          <a:xfrm>
            <a:off x="1119560" y="4225652"/>
            <a:ext cx="2664296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600" b="1" dirty="0" smtClean="0"/>
              <a:t>4 месяца </a:t>
            </a:r>
          </a:p>
          <a:p>
            <a:pPr algn="ctr"/>
            <a:r>
              <a:rPr lang="ru-RU" sz="1600" b="1" dirty="0" smtClean="0"/>
              <a:t>(январь – апрель)</a:t>
            </a:r>
            <a:endParaRPr lang="ru-RU" sz="1600" b="1" dirty="0"/>
          </a:p>
        </p:txBody>
      </p:sp>
      <p:sp>
        <p:nvSpPr>
          <p:cNvPr id="140" name="CustomShape 11"/>
          <p:cNvSpPr/>
          <p:nvPr/>
        </p:nvSpPr>
        <p:spPr>
          <a:xfrm>
            <a:off x="759600" y="985292"/>
            <a:ext cx="8568872" cy="740944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300" b="1" dirty="0">
                <a:latin typeface="+mj-lt"/>
              </a:rPr>
              <a:t>Федеральный закон </a:t>
            </a:r>
            <a:r>
              <a:rPr lang="ru-RU" sz="1300" b="1" dirty="0"/>
              <a:t>от 26.03.2022 года </a:t>
            </a:r>
            <a:r>
              <a:rPr lang="ru-RU" sz="1300" b="1" dirty="0" smtClean="0">
                <a:latin typeface="+mj-lt"/>
              </a:rPr>
              <a:t>№ </a:t>
            </a:r>
            <a:r>
              <a:rPr lang="ru-RU" sz="1300" b="1" dirty="0">
                <a:latin typeface="+mj-lt"/>
              </a:rPr>
              <a:t>67 – </a:t>
            </a:r>
            <a:r>
              <a:rPr lang="ru-RU" sz="1300" b="1" dirty="0" smtClean="0">
                <a:latin typeface="+mj-lt"/>
              </a:rPr>
              <a:t>ФЗ</a:t>
            </a:r>
            <a:r>
              <a:rPr lang="ru-RU" sz="1300" dirty="0">
                <a:latin typeface="+mj-lt"/>
              </a:rPr>
              <a:t/>
            </a:r>
            <a:br>
              <a:rPr lang="ru-RU" sz="1300" dirty="0">
                <a:latin typeface="+mj-lt"/>
              </a:rPr>
            </a:br>
            <a:r>
              <a:rPr lang="ru-RU" sz="1300" dirty="0">
                <a:latin typeface="+mj-lt"/>
              </a:rPr>
              <a:t>«О внесении изменений в части первую и вторую Налогового кодекса Российской Федерации и статью 2 Федерального закона «О внесении изменений в часть вторую Налогового кодекса Российской Федерации»</a:t>
            </a:r>
            <a:r>
              <a:rPr lang="ru-RU" sz="1300" b="1" spc="-1" dirty="0" smtClean="0">
                <a:latin typeface="+mj-lt"/>
              </a:rPr>
              <a:t> </a:t>
            </a:r>
            <a:endParaRPr lang="ru-RU" sz="1300" b="1" spc="-1" dirty="0">
              <a:latin typeface="+mj-lt"/>
            </a:endParaRPr>
          </a:p>
        </p:txBody>
      </p:sp>
      <p:sp>
        <p:nvSpPr>
          <p:cNvPr id="141" name="CustomShape 12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46BE34F6-6722-40B0-8565-E0B188B2FD4A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3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2" name="Стрелка вниз 1"/>
          <p:cNvSpPr/>
          <p:nvPr/>
        </p:nvSpPr>
        <p:spPr>
          <a:xfrm rot="16200000">
            <a:off x="4935984" y="3109528"/>
            <a:ext cx="432048" cy="144016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21" name="CustomShape 3"/>
          <p:cNvSpPr/>
          <p:nvPr/>
        </p:nvSpPr>
        <p:spPr>
          <a:xfrm>
            <a:off x="6448152" y="3577580"/>
            <a:ext cx="2592288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750" indent="-285750" algn="ctr"/>
            <a:r>
              <a:rPr lang="ru-RU" sz="1500" b="1" dirty="0" smtClean="0"/>
              <a:t>не позднее </a:t>
            </a:r>
          </a:p>
          <a:p>
            <a:pPr marL="285750" indent="-285750" algn="ctr"/>
            <a:r>
              <a:rPr lang="ru-RU" sz="1500" b="1" dirty="0" smtClean="0"/>
              <a:t>15 апреля 2022 года</a:t>
            </a:r>
            <a:endParaRPr lang="ru-RU" sz="1500" b="1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4575944" y="1849388"/>
            <a:ext cx="936104" cy="288032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500" b="1" spc="-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CustomShape 11"/>
          <p:cNvSpPr/>
          <p:nvPr/>
        </p:nvSpPr>
        <p:spPr>
          <a:xfrm>
            <a:off x="1623616" y="2204889"/>
            <a:ext cx="6840760" cy="432048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600" b="1" dirty="0" smtClean="0"/>
              <a:t>пункт 2</a:t>
            </a:r>
            <a:r>
              <a:rPr lang="ru-RU" sz="1600" b="1" baseline="30000" dirty="0" smtClean="0"/>
              <a:t>2 </a:t>
            </a:r>
            <a:r>
              <a:rPr lang="ru-RU" sz="1600" b="1" dirty="0" smtClean="0"/>
              <a:t> статьи 286 Налогового Кодекса Российской Федерации </a:t>
            </a:r>
            <a:endParaRPr lang="ru-RU" sz="1500" b="1" spc="-1" dirty="0">
              <a:latin typeface="+mj-lt"/>
            </a:endParaRPr>
          </a:p>
        </p:txBody>
      </p:sp>
      <p:sp>
        <p:nvSpPr>
          <p:cNvPr id="16" name="CustomShape 3"/>
          <p:cNvSpPr/>
          <p:nvPr/>
        </p:nvSpPr>
        <p:spPr>
          <a:xfrm>
            <a:off x="1119560" y="3577580"/>
            <a:ext cx="2664296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600" b="1" dirty="0" smtClean="0"/>
              <a:t>3 месяца </a:t>
            </a:r>
          </a:p>
          <a:p>
            <a:pPr algn="ctr"/>
            <a:r>
              <a:rPr lang="ru-RU" sz="1600" b="1" dirty="0" smtClean="0"/>
              <a:t>(январь – март)</a:t>
            </a:r>
            <a:endParaRPr lang="ru-RU" sz="1600" b="1" dirty="0"/>
          </a:p>
        </p:txBody>
      </p:sp>
      <p:sp>
        <p:nvSpPr>
          <p:cNvPr id="18" name="CustomShape 3"/>
          <p:cNvSpPr/>
          <p:nvPr/>
        </p:nvSpPr>
        <p:spPr>
          <a:xfrm>
            <a:off x="6448152" y="2857500"/>
            <a:ext cx="2592288" cy="576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600" b="1" dirty="0" smtClean="0"/>
              <a:t>Уведомление </a:t>
            </a:r>
          </a:p>
          <a:p>
            <a:pPr algn="ctr"/>
            <a:r>
              <a:rPr lang="ru-RU" sz="1600" b="1" dirty="0" smtClean="0"/>
              <a:t>в налоговый орган</a:t>
            </a:r>
            <a:endParaRPr lang="ru-RU" sz="1600" b="1" dirty="0"/>
          </a:p>
        </p:txBody>
      </p:sp>
      <p:sp>
        <p:nvSpPr>
          <p:cNvPr id="19" name="CustomShape 3"/>
          <p:cNvSpPr/>
          <p:nvPr/>
        </p:nvSpPr>
        <p:spPr>
          <a:xfrm>
            <a:off x="6448152" y="4227624"/>
            <a:ext cx="2592288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750" indent="-285750" algn="ctr"/>
            <a:r>
              <a:rPr lang="ru-RU" sz="1500" b="1" dirty="0" smtClean="0"/>
              <a:t>не позднее </a:t>
            </a:r>
          </a:p>
          <a:p>
            <a:pPr marL="285750" indent="-285750" algn="ctr"/>
            <a:r>
              <a:rPr lang="ru-RU" sz="1500" b="1" dirty="0" smtClean="0"/>
              <a:t>20 апреля 2022 года</a:t>
            </a:r>
            <a:endParaRPr lang="ru-RU" sz="1500" b="1" dirty="0"/>
          </a:p>
        </p:txBody>
      </p:sp>
      <p:sp>
        <p:nvSpPr>
          <p:cNvPr id="22" name="CustomShape 6"/>
          <p:cNvSpPr/>
          <p:nvPr/>
        </p:nvSpPr>
        <p:spPr>
          <a:xfrm>
            <a:off x="1119560" y="4873724"/>
            <a:ext cx="2664296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600" b="1" dirty="0" smtClean="0"/>
              <a:t>5 месяцев </a:t>
            </a:r>
          </a:p>
          <a:p>
            <a:pPr algn="ctr"/>
            <a:r>
              <a:rPr lang="ru-RU" sz="1600" b="1" dirty="0" smtClean="0"/>
              <a:t>(январь – май)</a:t>
            </a:r>
            <a:endParaRPr lang="ru-RU" sz="1600" b="1" dirty="0"/>
          </a:p>
        </p:txBody>
      </p:sp>
      <p:sp>
        <p:nvSpPr>
          <p:cNvPr id="24" name="CustomShape 3"/>
          <p:cNvSpPr/>
          <p:nvPr/>
        </p:nvSpPr>
        <p:spPr>
          <a:xfrm>
            <a:off x="6448152" y="4837720"/>
            <a:ext cx="2592288" cy="576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750" indent="-285750" algn="ctr"/>
            <a:r>
              <a:rPr lang="ru-RU" sz="1500" b="1" dirty="0" smtClean="0"/>
              <a:t>не позднее </a:t>
            </a:r>
          </a:p>
          <a:p>
            <a:pPr marL="285750" indent="-285750" algn="ctr"/>
            <a:r>
              <a:rPr lang="ru-RU" sz="1500" b="1" dirty="0" smtClean="0"/>
              <a:t>20 мая 2022 года</a:t>
            </a:r>
            <a:endParaRPr lang="ru-RU" sz="1500" b="1" dirty="0"/>
          </a:p>
        </p:txBody>
      </p:sp>
      <p:sp>
        <p:nvSpPr>
          <p:cNvPr id="27" name="Стрелка вниз 26"/>
          <p:cNvSpPr/>
          <p:nvPr/>
        </p:nvSpPr>
        <p:spPr>
          <a:xfrm rot="16200000">
            <a:off x="4935984" y="3757600"/>
            <a:ext cx="432048" cy="144016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28" name="Стрелка вниз 27"/>
          <p:cNvSpPr/>
          <p:nvPr/>
        </p:nvSpPr>
        <p:spPr>
          <a:xfrm rot="16200000">
            <a:off x="4935984" y="4410212"/>
            <a:ext cx="432048" cy="144016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65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759600" y="397080"/>
            <a:ext cx="8490240" cy="61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/>
            <a:r>
              <a:rPr lang="ru-RU" sz="1500" b="1" spc="-1" dirty="0" smtClean="0">
                <a:solidFill>
                  <a:srgbClr val="376092"/>
                </a:solidFill>
                <a:latin typeface="Arial"/>
                <a:ea typeface="DejaVu Sans"/>
              </a:rPr>
              <a:t>Переоценка непогашенных валютных требований (обязательств) временно не учитывается в доходах (расходах)</a:t>
            </a:r>
          </a:p>
        </p:txBody>
      </p:sp>
      <p:sp>
        <p:nvSpPr>
          <p:cNvPr id="132" name="CustomShape 3"/>
          <p:cNvSpPr/>
          <p:nvPr/>
        </p:nvSpPr>
        <p:spPr>
          <a:xfrm>
            <a:off x="666973" y="2646380"/>
            <a:ext cx="4173967" cy="5486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i="1" dirty="0" smtClean="0"/>
              <a:t>Для </a:t>
            </a:r>
            <a:r>
              <a:rPr lang="ru-RU" sz="1400" b="1" i="1" u="sng" dirty="0" err="1" smtClean="0"/>
              <a:t>внереализационных</a:t>
            </a:r>
            <a:r>
              <a:rPr lang="ru-RU" sz="1400" b="1" i="1" u="sng" dirty="0" smtClean="0"/>
              <a:t> доходов</a:t>
            </a:r>
            <a:r>
              <a:rPr lang="ru-RU" sz="1400" i="1" dirty="0" smtClean="0"/>
              <a:t> датой получения дохода признается:</a:t>
            </a:r>
            <a:endParaRPr lang="ru-RU" sz="1300" i="1" dirty="0"/>
          </a:p>
        </p:txBody>
      </p:sp>
      <p:sp>
        <p:nvSpPr>
          <p:cNvPr id="135" name="CustomShape 6"/>
          <p:cNvSpPr/>
          <p:nvPr/>
        </p:nvSpPr>
        <p:spPr>
          <a:xfrm>
            <a:off x="5004100" y="2657138"/>
            <a:ext cx="4236719" cy="5378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i="1" dirty="0" smtClean="0"/>
              <a:t>Датой осуществления </a:t>
            </a:r>
            <a:r>
              <a:rPr lang="ru-RU" sz="1400" b="1" i="1" u="sng" dirty="0" err="1" smtClean="0"/>
              <a:t>внереализационных</a:t>
            </a:r>
            <a:r>
              <a:rPr lang="ru-RU" sz="1400" b="1" i="1" u="sng" dirty="0" smtClean="0"/>
              <a:t> и прочих расходов</a:t>
            </a:r>
            <a:r>
              <a:rPr lang="ru-RU" sz="1400" i="1" dirty="0" smtClean="0"/>
              <a:t> признается:</a:t>
            </a:r>
            <a:endParaRPr lang="ru-RU" sz="1400" i="1" dirty="0"/>
          </a:p>
        </p:txBody>
      </p:sp>
      <p:sp>
        <p:nvSpPr>
          <p:cNvPr id="140" name="CustomShape 11"/>
          <p:cNvSpPr/>
          <p:nvPr/>
        </p:nvSpPr>
        <p:spPr>
          <a:xfrm>
            <a:off x="666974" y="1255105"/>
            <a:ext cx="4227755" cy="756576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/>
              <a:t>подпунктом 7</a:t>
            </a:r>
            <a:r>
              <a:rPr lang="ru-RU" sz="1400" b="1" baseline="30000" dirty="0" smtClean="0"/>
              <a:t>1</a:t>
            </a:r>
            <a:r>
              <a:rPr lang="ru-RU" sz="1400" b="1" dirty="0" smtClean="0"/>
              <a:t> пункта 4 статьи 271 Налогового Кодекса Российской Федерации </a:t>
            </a:r>
          </a:p>
        </p:txBody>
      </p:sp>
      <p:sp>
        <p:nvSpPr>
          <p:cNvPr id="141" name="CustomShape 12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46BE34F6-6722-40B0-8565-E0B188B2FD4A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4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15" name="CustomShape 6"/>
          <p:cNvSpPr/>
          <p:nvPr/>
        </p:nvSpPr>
        <p:spPr>
          <a:xfrm>
            <a:off x="677733" y="2133546"/>
            <a:ext cx="4184724" cy="383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В периодах 2022 - 2024 годов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0" name="CustomShape 11"/>
          <p:cNvSpPr/>
          <p:nvPr/>
        </p:nvSpPr>
        <p:spPr>
          <a:xfrm>
            <a:off x="4991549" y="1256898"/>
            <a:ext cx="4249270" cy="756576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/>
              <a:t>подпунктом 6</a:t>
            </a:r>
            <a:r>
              <a:rPr lang="ru-RU" sz="1400" b="1" baseline="30000" dirty="0" smtClean="0"/>
              <a:t>1</a:t>
            </a:r>
            <a:r>
              <a:rPr lang="ru-RU" sz="1400" b="1" dirty="0" smtClean="0"/>
              <a:t> пункта 7 статьи 272 Налогового Кодекса Российской Федерации </a:t>
            </a:r>
          </a:p>
        </p:txBody>
      </p:sp>
      <p:sp>
        <p:nvSpPr>
          <p:cNvPr id="21" name="CustomShape 6"/>
          <p:cNvSpPr/>
          <p:nvPr/>
        </p:nvSpPr>
        <p:spPr>
          <a:xfrm>
            <a:off x="4959273" y="3345628"/>
            <a:ext cx="4281545" cy="20547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/>
            <a:r>
              <a:rPr lang="ru-RU" sz="1300" dirty="0" smtClean="0"/>
              <a:t>дата прекращения (исполнения) требований (обязательств), выраженных в иностранной валюте, при уценке (</a:t>
            </a:r>
            <a:r>
              <a:rPr lang="ru-RU" sz="1300" dirty="0" err="1" smtClean="0"/>
              <a:t>дооценке</a:t>
            </a:r>
            <a:r>
              <a:rPr lang="ru-RU" sz="1300" dirty="0" smtClean="0"/>
              <a:t>) которых возникает отрицательная курсовая разница, - по расходам в виде </a:t>
            </a:r>
            <a:r>
              <a:rPr lang="ru-RU" sz="1300" b="1" dirty="0" smtClean="0"/>
              <a:t>отрицательной курсовой разницы</a:t>
            </a:r>
            <a:r>
              <a:rPr lang="ru-RU" sz="1300" dirty="0" smtClean="0"/>
              <a:t>, возникшей в 2023 и 2024 годах по требованиям (обязательствам), в том числе по требованиям по договору банковского вклада (депозита), стоимость которых выражена в иностранной валюте (за исключением авансов)</a:t>
            </a:r>
            <a:endParaRPr lang="ru-RU" sz="1300" i="1" dirty="0"/>
          </a:p>
        </p:txBody>
      </p:sp>
      <p:sp>
        <p:nvSpPr>
          <p:cNvPr id="22" name="CustomShape 6"/>
          <p:cNvSpPr/>
          <p:nvPr/>
        </p:nvSpPr>
        <p:spPr>
          <a:xfrm>
            <a:off x="666973" y="3336664"/>
            <a:ext cx="4173968" cy="20547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/>
            <a:r>
              <a:rPr lang="ru-RU" sz="1300" dirty="0" smtClean="0"/>
              <a:t>дата прекращения (исполнения) требований (обязательств), выраженных в иностранной валюте, при </a:t>
            </a:r>
            <a:r>
              <a:rPr lang="ru-RU" sz="1300" dirty="0" err="1" smtClean="0"/>
              <a:t>дооценке</a:t>
            </a:r>
            <a:r>
              <a:rPr lang="ru-RU" sz="1300" dirty="0" smtClean="0"/>
              <a:t> (уценке) которых возникает </a:t>
            </a:r>
            <a:r>
              <a:rPr lang="ru-RU" sz="1300" b="1" dirty="0" smtClean="0"/>
              <a:t>положительная курсовая разница</a:t>
            </a:r>
            <a:r>
              <a:rPr lang="ru-RU" sz="1300" dirty="0" smtClean="0"/>
              <a:t>, - по доходам в виде положительной курсовой разницы, возникшей в налоговых (отчетных) периодах 2022 - 2024 годов по требованиям (обязательствам), в том числе по требованиям по договору банковского вклада (депозита), стоимость которых выражена в иностранной валюте (за исключением авансов)</a:t>
            </a:r>
            <a:endParaRPr lang="ru-RU" sz="1300" i="1" dirty="0"/>
          </a:p>
        </p:txBody>
      </p:sp>
      <p:sp>
        <p:nvSpPr>
          <p:cNvPr id="23" name="CustomShape 6"/>
          <p:cNvSpPr/>
          <p:nvPr/>
        </p:nvSpPr>
        <p:spPr>
          <a:xfrm>
            <a:off x="5004100" y="2135339"/>
            <a:ext cx="4245740" cy="383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В периодах 2023 и 2024 годов</a:t>
            </a:r>
            <a:endParaRPr lang="ru-RU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759600" y="397080"/>
            <a:ext cx="8490240" cy="61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Дополнен перечень необлагаемых доходов по налогу на прибыль организаций</a:t>
            </a:r>
            <a:endParaRPr lang="ru-RU" sz="1500" b="1" spc="-1" dirty="0">
              <a:solidFill>
                <a:srgbClr val="376092"/>
              </a:solidFill>
              <a:latin typeface="Arial"/>
              <a:ea typeface="DejaVu Sans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796065" y="2247893"/>
            <a:ext cx="8401723" cy="19583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600" i="1" dirty="0" smtClean="0"/>
              <a:t>в виде сумм прекращенных в 2022 году обязательств по договору займа (кредита), заключенному </a:t>
            </a:r>
            <a:r>
              <a:rPr lang="ru-RU" sz="1600" b="1" i="1" u="sng" dirty="0" smtClean="0"/>
              <a:t>до 1 марта 2022 года </a:t>
            </a:r>
            <a:r>
              <a:rPr lang="ru-RU" sz="1600" i="1" dirty="0" smtClean="0"/>
              <a:t>с иностранной организацией (иностранным гражданином), принимающей (принимающим) решение о прощении долга, либо по требованию, уступленному такой иностранной организации (иностранному гражданину) </a:t>
            </a:r>
            <a:r>
              <a:rPr lang="ru-RU" sz="1600" b="1" i="1" u="sng" dirty="0" smtClean="0"/>
              <a:t>до 1 марта 2022 года</a:t>
            </a:r>
            <a:endParaRPr lang="ru-RU" sz="1600" b="1" i="1" u="sng" dirty="0"/>
          </a:p>
        </p:txBody>
      </p:sp>
      <p:sp>
        <p:nvSpPr>
          <p:cNvPr id="140" name="CustomShape 11"/>
          <p:cNvSpPr/>
          <p:nvPr/>
        </p:nvSpPr>
        <p:spPr>
          <a:xfrm>
            <a:off x="759600" y="1201316"/>
            <a:ext cx="8416674" cy="573696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600" b="1" dirty="0" smtClean="0"/>
              <a:t>подпункт 21</a:t>
            </a:r>
            <a:r>
              <a:rPr lang="ru-RU" sz="1600" b="1" baseline="30000" dirty="0" smtClean="0"/>
              <a:t>5</a:t>
            </a:r>
            <a:r>
              <a:rPr lang="ru-RU" sz="1600" b="1" dirty="0" smtClean="0"/>
              <a:t> пункта 1 статьи 251 </a:t>
            </a:r>
          </a:p>
          <a:p>
            <a:pPr algn="ctr">
              <a:lnSpc>
                <a:spcPct val="120000"/>
              </a:lnSpc>
            </a:pPr>
            <a:r>
              <a:rPr lang="ru-RU" sz="1600" b="1" dirty="0" smtClean="0"/>
              <a:t>Налогового Кодекса Российской Федерации </a:t>
            </a:r>
            <a:endParaRPr lang="ru-RU" sz="1600" b="1" spc="-1" dirty="0">
              <a:latin typeface="XO Oriel"/>
            </a:endParaRPr>
          </a:p>
        </p:txBody>
      </p:sp>
      <p:sp>
        <p:nvSpPr>
          <p:cNvPr id="141" name="CustomShape 12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46BE34F6-6722-40B0-8565-E0B188B2FD4A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5</a:t>
            </a:fld>
            <a:endParaRPr lang="ru-RU" sz="21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759600" y="397080"/>
            <a:ext cx="8490240" cy="61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Отраслевая поддержка для организаций, </a:t>
            </a:r>
            <a:r>
              <a:rPr lang="ru-RU" sz="1500" b="1" spc="-1" dirty="0" smtClean="0">
                <a:solidFill>
                  <a:srgbClr val="376092"/>
                </a:solidFill>
                <a:latin typeface="Arial"/>
                <a:ea typeface="DejaVu Sans"/>
              </a:rPr>
              <a:t>осуществляют деятельность </a:t>
            </a:r>
          </a:p>
          <a:p>
            <a:pPr algn="ctr">
              <a:lnSpc>
                <a:spcPct val="100000"/>
              </a:lnSpc>
            </a:pPr>
            <a:r>
              <a:rPr lang="ru-RU" sz="1500" b="1" spc="-1" dirty="0" smtClean="0">
                <a:solidFill>
                  <a:srgbClr val="376092"/>
                </a:solidFill>
                <a:latin typeface="Arial"/>
                <a:ea typeface="DejaVu Sans"/>
              </a:rPr>
              <a:t>в области информационных технологий</a:t>
            </a:r>
            <a:endParaRPr lang="ru-RU" sz="1500" b="1" spc="-1" dirty="0">
              <a:solidFill>
                <a:srgbClr val="376092"/>
              </a:solidFill>
              <a:latin typeface="Arial"/>
              <a:ea typeface="DejaVu Sans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796065" y="1828344"/>
            <a:ext cx="8401723" cy="13774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/>
            <a:r>
              <a:rPr lang="ru-RU" sz="1300" dirty="0" smtClean="0"/>
              <a:t>Российские организации, которые осуществляют деятельность в области информационных технологий, </a:t>
            </a:r>
            <a:r>
              <a:rPr lang="ru-RU" sz="1300" b="1" u="sng" dirty="0" smtClean="0"/>
              <a:t>разрабатывают и реализуют</a:t>
            </a:r>
            <a:r>
              <a:rPr lang="ru-RU" sz="1300" dirty="0" smtClean="0"/>
              <a:t> разработанные ими программы для ЭВМ, базы данных на материальном носителе или в форме электронного документа по каналам связи независимо от вида договора и (или) </a:t>
            </a:r>
            <a:r>
              <a:rPr lang="ru-RU" sz="1300" b="1" u="sng" dirty="0" smtClean="0"/>
              <a:t>оказывают услуги (выполняют работы) по разработке, адаптации, модификации программ</a:t>
            </a:r>
            <a:r>
              <a:rPr lang="ru-RU" sz="1300" dirty="0" smtClean="0"/>
              <a:t> для ЭВМ, баз данных (программных средств и информационных продуктов вычислительной техники), устанавливают, тестируют и сопровождают программы для ЭВМ</a:t>
            </a:r>
            <a:endParaRPr lang="ru-RU" sz="1300" dirty="0"/>
          </a:p>
        </p:txBody>
      </p:sp>
      <p:sp>
        <p:nvSpPr>
          <p:cNvPr id="135" name="CustomShape 6"/>
          <p:cNvSpPr/>
          <p:nvPr/>
        </p:nvSpPr>
        <p:spPr>
          <a:xfrm>
            <a:off x="1097280" y="3734643"/>
            <a:ext cx="1850316" cy="7297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/>
              <a:t>Федеральный бюджет</a:t>
            </a:r>
            <a:endParaRPr lang="ru-RU" sz="1400" b="1" dirty="0"/>
          </a:p>
        </p:txBody>
      </p:sp>
      <p:sp>
        <p:nvSpPr>
          <p:cNvPr id="140" name="CustomShape 11"/>
          <p:cNvSpPr/>
          <p:nvPr/>
        </p:nvSpPr>
        <p:spPr>
          <a:xfrm>
            <a:off x="796064" y="1201316"/>
            <a:ext cx="8401724" cy="390816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600" b="1" dirty="0" smtClean="0"/>
              <a:t>абзац первый пункта 1</a:t>
            </a:r>
            <a:r>
              <a:rPr lang="ru-RU" sz="1600" b="1" baseline="30000" dirty="0" smtClean="0"/>
              <a:t>15</a:t>
            </a:r>
            <a:r>
              <a:rPr lang="ru-RU" sz="1600" b="1" dirty="0" smtClean="0"/>
              <a:t> статьи 284 Налогового Кодекса Российской Федерации </a:t>
            </a:r>
            <a:endParaRPr lang="ru-RU" sz="1600" b="1" spc="-1" dirty="0">
              <a:latin typeface="XO Oriel"/>
            </a:endParaRPr>
          </a:p>
        </p:txBody>
      </p:sp>
      <p:sp>
        <p:nvSpPr>
          <p:cNvPr id="141" name="CustomShape 12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46BE34F6-6722-40B0-8565-E0B188B2FD4A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6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10" name="CustomShape 6"/>
          <p:cNvSpPr/>
          <p:nvPr/>
        </p:nvSpPr>
        <p:spPr>
          <a:xfrm>
            <a:off x="1075764" y="4661593"/>
            <a:ext cx="1861074" cy="7297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/>
              <a:t>Бюджет </a:t>
            </a:r>
          </a:p>
          <a:p>
            <a:pPr algn="ctr"/>
            <a:r>
              <a:rPr lang="ru-RU" sz="1400" b="1" dirty="0" smtClean="0"/>
              <a:t>г. Севастополя</a:t>
            </a:r>
            <a:endParaRPr lang="ru-RU" sz="1400" b="1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3377540" y="3955202"/>
            <a:ext cx="806824" cy="37651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</p:txBody>
      </p:sp>
      <p:sp>
        <p:nvSpPr>
          <p:cNvPr id="12" name="CustomShape 6"/>
          <p:cNvSpPr/>
          <p:nvPr/>
        </p:nvSpPr>
        <p:spPr>
          <a:xfrm>
            <a:off x="4731661" y="3822498"/>
            <a:ext cx="923365" cy="6419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/>
              <a:t>3 %</a:t>
            </a:r>
            <a:endParaRPr lang="ru-RU" sz="1400" b="1" dirty="0"/>
          </a:p>
        </p:txBody>
      </p:sp>
      <p:sp>
        <p:nvSpPr>
          <p:cNvPr id="13" name="CustomShape 6"/>
          <p:cNvSpPr/>
          <p:nvPr/>
        </p:nvSpPr>
        <p:spPr>
          <a:xfrm>
            <a:off x="4731661" y="4672861"/>
            <a:ext cx="943088" cy="6508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/>
              <a:t>0 %</a:t>
            </a:r>
            <a:endParaRPr lang="ru-RU" sz="1400" b="1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3406201" y="4810047"/>
            <a:ext cx="830131" cy="37651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</p:txBody>
      </p:sp>
      <p:sp>
        <p:nvSpPr>
          <p:cNvPr id="15" name="CustomShape 6"/>
          <p:cNvSpPr/>
          <p:nvPr/>
        </p:nvSpPr>
        <p:spPr>
          <a:xfrm>
            <a:off x="6357768" y="3357050"/>
            <a:ext cx="2840020" cy="383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На период 2022 - 2024 годов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6202323" y="3955202"/>
            <a:ext cx="787102" cy="37651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7316095" y="3822498"/>
            <a:ext cx="923365" cy="6419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0 %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8" name="CustomShape 6"/>
          <p:cNvSpPr/>
          <p:nvPr/>
        </p:nvSpPr>
        <p:spPr>
          <a:xfrm>
            <a:off x="7316095" y="4645609"/>
            <a:ext cx="943088" cy="6508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ru-RU" sz="1400" b="1" dirty="0" smtClean="0"/>
              <a:t>0 %</a:t>
            </a:r>
            <a:endParaRPr lang="ru-RU" sz="1400" b="1" dirty="0"/>
          </a:p>
        </p:txBody>
      </p:sp>
      <p:sp>
        <p:nvSpPr>
          <p:cNvPr id="19" name="Стрелка вправо 18"/>
          <p:cNvSpPr/>
          <p:nvPr/>
        </p:nvSpPr>
        <p:spPr>
          <a:xfrm>
            <a:off x="6217199" y="4810047"/>
            <a:ext cx="787102" cy="37651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759600" y="397080"/>
            <a:ext cx="8490240" cy="61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Основные изменения, внесенные Федеральным законом от 08.03.2022 № 46–ФЗ </a:t>
            </a:r>
          </a:p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«О внесении изменений в отдельные законодательные акты Российской Федерации»   </a:t>
            </a:r>
            <a:endParaRPr lang="ru-RU" sz="1500" b="0" strike="noStrike" spc="-1" dirty="0">
              <a:latin typeface="XO Orie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565060" y="1849860"/>
            <a:ext cx="4226908" cy="2008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/>
            <a:r>
              <a:rPr lang="ru-RU" sz="1400" dirty="0"/>
              <a:t>Лицо, намеревающееся получить статус участника свободной экономической зоны, должно быть зарегистрировано на территории Республики Крым или территории города федерального значения Севастополя, состоять на учете в налоговом органе, а также иметь инвестиционную декларацию, соответствующую требованиям, установленным настоящим Федеральным законом.</a:t>
            </a:r>
          </a:p>
        </p:txBody>
      </p:sp>
      <p:sp>
        <p:nvSpPr>
          <p:cNvPr id="135" name="CustomShape 6"/>
          <p:cNvSpPr/>
          <p:nvPr/>
        </p:nvSpPr>
        <p:spPr>
          <a:xfrm>
            <a:off x="5007992" y="1852056"/>
            <a:ext cx="4241848" cy="20060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/>
            <a:r>
              <a:rPr lang="ru-RU" sz="1400" dirty="0"/>
              <a:t>Лицо, намеревающееся получить статус участника свободной экономической зоны, должно быть зарегистрировано на территории Республики Крым или территории города федерального значения </a:t>
            </a:r>
            <a:r>
              <a:rPr lang="ru-RU" sz="1400" dirty="0" smtClean="0"/>
              <a:t>Севастополя либо иметь филиал на указанных территориях, </a:t>
            </a:r>
            <a:r>
              <a:rPr lang="ru-RU" sz="1400" dirty="0"/>
              <a:t>а также иметь инвестиционную декларацию, соответствующую требованиям, установленным настоящим Федеральным законом.</a:t>
            </a:r>
          </a:p>
        </p:txBody>
      </p:sp>
      <p:sp>
        <p:nvSpPr>
          <p:cNvPr id="140" name="CustomShape 11"/>
          <p:cNvSpPr/>
          <p:nvPr/>
        </p:nvSpPr>
        <p:spPr>
          <a:xfrm>
            <a:off x="759600" y="1201316"/>
            <a:ext cx="3816344" cy="524920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500" b="1" strike="noStrike" spc="-1" dirty="0" smtClean="0">
                <a:latin typeface="XO Oriel"/>
              </a:rPr>
              <a:t>Предыдущая редакция ч.1 статьи 13</a:t>
            </a:r>
            <a:endParaRPr lang="ru-RU" sz="1500" b="1" strike="noStrike" spc="-1" dirty="0">
              <a:latin typeface="XO Oriel"/>
            </a:endParaRPr>
          </a:p>
        </p:txBody>
      </p:sp>
      <p:sp>
        <p:nvSpPr>
          <p:cNvPr id="141" name="CustomShape 12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46BE34F6-6722-40B0-8565-E0B188B2FD4A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7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14" name="CustomShape 11"/>
          <p:cNvSpPr/>
          <p:nvPr/>
        </p:nvSpPr>
        <p:spPr>
          <a:xfrm>
            <a:off x="5152008" y="1201316"/>
            <a:ext cx="3960440" cy="537088"/>
          </a:xfrm>
          <a:prstGeom prst="round2DiagRect">
            <a:avLst>
              <a:gd name="adj1" fmla="val 16667"/>
              <a:gd name="adj2" fmla="val 0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1500" b="1" spc="-1" dirty="0">
                <a:latin typeface="XO Oriel"/>
              </a:rPr>
              <a:t>Новая редакция </a:t>
            </a:r>
            <a:r>
              <a:rPr lang="ru-RU" sz="1500" b="1" spc="-1" dirty="0" smtClean="0">
                <a:latin typeface="XO Oriel"/>
              </a:rPr>
              <a:t>ч.1 </a:t>
            </a:r>
            <a:r>
              <a:rPr lang="ru-RU" sz="1500" b="1" spc="-1" dirty="0">
                <a:latin typeface="XO Oriel"/>
              </a:rPr>
              <a:t>статьи 13</a:t>
            </a:r>
            <a:endParaRPr lang="ru-RU" sz="1500" b="1" strike="noStrike" spc="-1" dirty="0">
              <a:latin typeface="XO Oriel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2390482" y="3891930"/>
            <a:ext cx="576064" cy="32366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848354" y="3898766"/>
            <a:ext cx="576064" cy="32366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CustomShape 3"/>
          <p:cNvSpPr/>
          <p:nvPr/>
        </p:nvSpPr>
        <p:spPr>
          <a:xfrm>
            <a:off x="975544" y="4264672"/>
            <a:ext cx="3528392" cy="1172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300" dirty="0" smtClean="0"/>
              <a:t>Юридические лица и ИП, зарегистрированные  </a:t>
            </a:r>
            <a:r>
              <a:rPr lang="ru-RU" sz="1300" u="sng" dirty="0" smtClean="0"/>
              <a:t>исключительно</a:t>
            </a:r>
            <a:r>
              <a:rPr lang="ru-RU" sz="1300" dirty="0" smtClean="0"/>
              <a:t> </a:t>
            </a:r>
          </a:p>
          <a:p>
            <a:pPr algn="ctr"/>
            <a:r>
              <a:rPr lang="ru-RU" sz="1300" dirty="0" smtClean="0"/>
              <a:t>в Республике Крым или </a:t>
            </a:r>
          </a:p>
          <a:p>
            <a:pPr algn="ctr"/>
            <a:r>
              <a:rPr lang="ru-RU" sz="1300" dirty="0" smtClean="0"/>
              <a:t>г. Севастополе</a:t>
            </a:r>
            <a:endParaRPr lang="ru-RU" sz="1300" dirty="0"/>
          </a:p>
        </p:txBody>
      </p:sp>
      <p:sp>
        <p:nvSpPr>
          <p:cNvPr id="23" name="CustomShape 3"/>
          <p:cNvSpPr/>
          <p:nvPr/>
        </p:nvSpPr>
        <p:spPr>
          <a:xfrm>
            <a:off x="5512048" y="4263100"/>
            <a:ext cx="3384376" cy="11740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300" dirty="0" smtClean="0"/>
              <a:t>Юридические лица и ИП, зарегистрированные в Республике Крым или г. Севастополе;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300" dirty="0" smtClean="0"/>
              <a:t>Филиалы на территории Республики Крым или г. Севастополя</a:t>
            </a:r>
            <a:endParaRPr lang="ru-RU" sz="1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759520" y="492120"/>
            <a:ext cx="8746560" cy="7812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Основные требования к филиалам как участникам СЭЗ Республики Крым </a:t>
            </a:r>
          </a:p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и города федерального значения Севастополя   </a:t>
            </a:r>
            <a:endParaRPr lang="ru-RU" sz="1500" b="0" strike="noStrike" spc="-1" dirty="0">
              <a:latin typeface="XO Oriel"/>
            </a:endParaRPr>
          </a:p>
        </p:txBody>
      </p:sp>
      <p:sp>
        <p:nvSpPr>
          <p:cNvPr id="146" name="CustomShape 5"/>
          <p:cNvSpPr/>
          <p:nvPr/>
        </p:nvSpPr>
        <p:spPr>
          <a:xfrm>
            <a:off x="9249840" y="5114160"/>
            <a:ext cx="686160" cy="357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7AC40AC7-7260-434A-8B9E-D5F50F88D8C8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8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71512" y="1570870"/>
            <a:ext cx="1512168" cy="10062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подпункт 2.1 части 2 статьи 13</a:t>
            </a:r>
            <a:endParaRPr lang="ru-RU" sz="15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59520" y="2766460"/>
            <a:ext cx="1512168" cy="93610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часть 20.1 </a:t>
            </a:r>
          </a:p>
          <a:p>
            <a:pPr algn="ctr"/>
            <a:r>
              <a:rPr lang="ru-RU" sz="1500" dirty="0" smtClean="0"/>
              <a:t>статьи </a:t>
            </a:r>
            <a:r>
              <a:rPr lang="ru-RU" sz="1500" dirty="0"/>
              <a:t>13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58928" y="3895318"/>
            <a:ext cx="1512168" cy="91933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пункт 2 </a:t>
            </a:r>
          </a:p>
          <a:p>
            <a:pPr algn="ctr"/>
            <a:r>
              <a:rPr lang="ru-RU" sz="1500" dirty="0" smtClean="0"/>
              <a:t>части 23 статьи 13</a:t>
            </a:r>
            <a:endParaRPr lang="ru-RU" sz="15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35784" y="1554081"/>
            <a:ext cx="5832648" cy="10062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dirty="0" smtClean="0"/>
              <a:t>для регистрации в качестве резидента СЭЗ необходимо представить копию документа, подтверждающего факт создания филиала на территории Республики Крым или города федерального значения </a:t>
            </a:r>
            <a:r>
              <a:rPr lang="ru-RU" sz="1400" dirty="0"/>
              <a:t>С</a:t>
            </a:r>
            <a:r>
              <a:rPr lang="ru-RU" sz="1400" dirty="0" smtClean="0"/>
              <a:t>евастополя  </a:t>
            </a:r>
            <a:endParaRPr lang="ru-RU" sz="14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35784" y="2766460"/>
            <a:ext cx="5811560" cy="93610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dirty="0" smtClean="0"/>
              <a:t>к деятельности филиалов, осуществляемой за пределами СЭЗ и не связанной с реализацией инвестиционного проекта в СЭЗ, особый режим осуществления предпринимательской и иной деятельности в СЭЗ не применяется</a:t>
            </a:r>
            <a:endParaRPr lang="ru-RU" sz="14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146584" y="3886534"/>
            <a:ext cx="5821848" cy="8964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участник СЭЗ подлежит исключению из реестра участников СЭЗ в случае прекращения деятельности всех филиалов юридического лица, расположенных на территории СЭЗ </a:t>
            </a:r>
            <a:endParaRPr lang="ru-RU" sz="14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493708" y="1880628"/>
            <a:ext cx="432048" cy="38672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2493708" y="4105600"/>
            <a:ext cx="432048" cy="38672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2493708" y="2988291"/>
            <a:ext cx="432048" cy="38672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8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9249840" y="5033880"/>
            <a:ext cx="686160" cy="525240"/>
          </a:xfrm>
          <a:prstGeom prst="rect">
            <a:avLst/>
          </a:prstGeom>
          <a:noFill/>
          <a:ln>
            <a:noFill/>
          </a:ln>
          <a:effectLst>
            <a:outerShdw blurRad="44450" dist="28080" dir="5400000" algn="ctr" rotWithShape="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40680" rIns="81720" bIns="40680" anchor="ctr">
            <a:noAutofit/>
          </a:bodyPr>
          <a:lstStyle/>
          <a:p>
            <a:pPr algn="ctr">
              <a:lnSpc>
                <a:spcPts val="1874"/>
              </a:lnSpc>
            </a:pPr>
            <a:fld id="{76DBE5E7-BFE4-4422-B3E9-356FBCFBF974}" type="slidenum">
              <a:rPr lang="ru-RU" sz="2100" b="0" strike="noStrike" spc="-1">
                <a:solidFill>
                  <a:srgbClr val="FFFFFF"/>
                </a:solidFill>
                <a:latin typeface="Calibri"/>
                <a:ea typeface="DejaVu Sans"/>
              </a:rPr>
              <a:pPr algn="ctr">
                <a:lnSpc>
                  <a:spcPts val="1874"/>
                </a:lnSpc>
              </a:pPr>
              <a:t>9</a:t>
            </a:fld>
            <a:endParaRPr lang="ru-RU" sz="2100" b="0" strike="noStrike" spc="-1">
              <a:latin typeface="XO Orie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1074155" y="154400"/>
            <a:ext cx="7977145" cy="7386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Новые ставки по налогу на прибыль организаций </a:t>
            </a:r>
          </a:p>
          <a:p>
            <a:pPr algn="ctr">
              <a:lnSpc>
                <a:spcPct val="100000"/>
              </a:lnSpc>
            </a:pPr>
            <a:r>
              <a:rPr lang="ru-RU" sz="1500" b="1" strike="noStrike" spc="-1" dirty="0" smtClean="0">
                <a:solidFill>
                  <a:srgbClr val="376092"/>
                </a:solidFill>
                <a:latin typeface="Arial"/>
                <a:ea typeface="DejaVu Sans"/>
              </a:rPr>
              <a:t>для участников СЭЗ г. Севастополя с 01 января 2023 года 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0" name="CustomShape 3"/>
          <p:cNvSpPr/>
          <p:nvPr/>
        </p:nvSpPr>
        <p:spPr>
          <a:xfrm>
            <a:off x="1049554" y="1071910"/>
            <a:ext cx="3670405" cy="1224136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Для организаций, включенных в реестр участников СЭЗ </a:t>
            </a:r>
          </a:p>
          <a:p>
            <a:pPr algn="ctr"/>
            <a:r>
              <a:rPr lang="ru-RU" sz="1400" dirty="0" smtClean="0"/>
              <a:t>            </a:t>
            </a:r>
            <a:r>
              <a:rPr lang="ru-RU" sz="1400" b="1" u="sng" dirty="0" smtClean="0"/>
              <a:t>до 1 января 2023 года</a:t>
            </a:r>
            <a:r>
              <a:rPr lang="ru-RU" sz="1400" dirty="0" smtClean="0"/>
              <a:t>	</a:t>
            </a:r>
            <a:r>
              <a:rPr lang="ru-RU" sz="1600" dirty="0" smtClean="0"/>
              <a:t>	</a:t>
            </a:r>
          </a:p>
          <a:p>
            <a:pPr algn="ctr">
              <a:lnSpc>
                <a:spcPct val="100000"/>
              </a:lnSpc>
            </a:pPr>
            <a:endParaRPr lang="ru-RU" sz="1600" b="0" strike="noStrike" spc="-1" baseline="-25000" dirty="0"/>
          </a:p>
        </p:txBody>
      </p:sp>
      <p:sp>
        <p:nvSpPr>
          <p:cNvPr id="21" name="CustomShape 3"/>
          <p:cNvSpPr/>
          <p:nvPr/>
        </p:nvSpPr>
        <p:spPr>
          <a:xfrm>
            <a:off x="5368032" y="1071910"/>
            <a:ext cx="3816424" cy="1224136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r>
              <a:rPr lang="ru-RU" sz="1400" dirty="0" smtClean="0"/>
              <a:t>Для организаций, включенных </a:t>
            </a:r>
            <a:r>
              <a:rPr lang="ru-RU" sz="1400" dirty="0"/>
              <a:t>в реестр участников СЭЗ </a:t>
            </a:r>
          </a:p>
          <a:p>
            <a:pPr algn="ctr"/>
            <a:r>
              <a:rPr lang="ru-RU" sz="1400" dirty="0" smtClean="0"/>
              <a:t>             </a:t>
            </a:r>
            <a:r>
              <a:rPr lang="ru-RU" sz="1400" b="1" u="sng" dirty="0" smtClean="0"/>
              <a:t>с </a:t>
            </a:r>
            <a:r>
              <a:rPr lang="ru-RU" sz="1400" b="1" u="sng" dirty="0"/>
              <a:t>1 января 2023 </a:t>
            </a:r>
            <a:r>
              <a:rPr lang="ru-RU" sz="1400" b="1" u="sng" dirty="0" smtClean="0"/>
              <a:t>года</a:t>
            </a:r>
            <a:r>
              <a:rPr lang="ru-RU" sz="1400" dirty="0"/>
              <a:t>		</a:t>
            </a:r>
          </a:p>
          <a:p>
            <a:pPr algn="ctr"/>
            <a:endParaRPr lang="ru-RU" sz="1400" dirty="0"/>
          </a:p>
        </p:txBody>
      </p:sp>
      <p:sp>
        <p:nvSpPr>
          <p:cNvPr id="8" name="Овал 7"/>
          <p:cNvSpPr/>
          <p:nvPr/>
        </p:nvSpPr>
        <p:spPr>
          <a:xfrm>
            <a:off x="1079995" y="2425519"/>
            <a:ext cx="841800" cy="48812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1"/>
                </a:solidFill>
              </a:rPr>
              <a:t>2%</a:t>
            </a:r>
            <a:endParaRPr lang="ru-RU" sz="1300" b="1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1059701" y="3034056"/>
            <a:ext cx="862094" cy="52918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1"/>
                </a:solidFill>
              </a:rPr>
              <a:t>6%</a:t>
            </a:r>
            <a:endParaRPr lang="ru-RU" sz="1300" b="1" dirty="0">
              <a:solidFill>
                <a:schemeClr val="tx1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074155" y="3744132"/>
            <a:ext cx="837493" cy="59964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13,5%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084235" y="4579549"/>
            <a:ext cx="841800" cy="588349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1"/>
                </a:solidFill>
              </a:rPr>
              <a:t>6%</a:t>
            </a:r>
            <a:endParaRPr lang="ru-RU" sz="1300" b="1" dirty="0">
              <a:solidFill>
                <a:schemeClr val="tx1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258711" y="2698012"/>
            <a:ext cx="864096" cy="86522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13,5%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8374851" y="4225652"/>
            <a:ext cx="737552" cy="7664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6%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3" name="CustomShape 3"/>
          <p:cNvSpPr/>
          <p:nvPr/>
        </p:nvSpPr>
        <p:spPr>
          <a:xfrm>
            <a:off x="2600246" y="2442542"/>
            <a:ext cx="2016224" cy="507876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в течение первых </a:t>
            </a:r>
          </a:p>
          <a:p>
            <a:pPr algn="ctr"/>
            <a:r>
              <a:rPr lang="ru-RU" sz="1400" dirty="0" smtClean="0"/>
              <a:t>3 лет</a:t>
            </a:r>
            <a:endParaRPr lang="ru-RU" sz="1400" dirty="0"/>
          </a:p>
          <a:p>
            <a:pPr algn="ctr"/>
            <a:r>
              <a:rPr lang="ru-RU" sz="1600" dirty="0" smtClean="0"/>
              <a:t>	</a:t>
            </a:r>
          </a:p>
        </p:txBody>
      </p:sp>
      <p:sp>
        <p:nvSpPr>
          <p:cNvPr id="34" name="CustomShape 3"/>
          <p:cNvSpPr/>
          <p:nvPr/>
        </p:nvSpPr>
        <p:spPr>
          <a:xfrm>
            <a:off x="2600247" y="3021256"/>
            <a:ext cx="2016223" cy="505950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с 4 по 8 годы</a:t>
            </a:r>
            <a:endParaRPr lang="ru-RU" sz="1400" dirty="0"/>
          </a:p>
          <a:p>
            <a:pPr algn="ctr"/>
            <a:r>
              <a:rPr lang="ru-RU" sz="1600" dirty="0" smtClean="0"/>
              <a:t>	</a:t>
            </a:r>
          </a:p>
        </p:txBody>
      </p:sp>
      <p:sp>
        <p:nvSpPr>
          <p:cNvPr id="35" name="CustomShape 3"/>
          <p:cNvSpPr/>
          <p:nvPr/>
        </p:nvSpPr>
        <p:spPr>
          <a:xfrm>
            <a:off x="2587980" y="3617783"/>
            <a:ext cx="2040759" cy="822657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200" dirty="0" smtClean="0"/>
          </a:p>
          <a:p>
            <a:pPr algn="ctr"/>
            <a:r>
              <a:rPr lang="ru-RU" sz="1400" dirty="0" smtClean="0"/>
              <a:t>с 9 года, за исключением отдельных </a:t>
            </a:r>
          </a:p>
          <a:p>
            <a:pPr algn="ctr"/>
            <a:r>
              <a:rPr lang="ru-RU" sz="1400" dirty="0" smtClean="0"/>
              <a:t>категорий НП</a:t>
            </a:r>
            <a:endParaRPr lang="ru-RU" sz="1400" dirty="0"/>
          </a:p>
          <a:p>
            <a:pPr algn="ctr"/>
            <a:r>
              <a:rPr lang="ru-RU" sz="1200" dirty="0" smtClean="0"/>
              <a:t>	</a:t>
            </a:r>
          </a:p>
        </p:txBody>
      </p:sp>
      <p:sp>
        <p:nvSpPr>
          <p:cNvPr id="36" name="CustomShape 3"/>
          <p:cNvSpPr/>
          <p:nvPr/>
        </p:nvSpPr>
        <p:spPr>
          <a:xfrm>
            <a:off x="5459747" y="2416635"/>
            <a:ext cx="2040759" cy="1514891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200" dirty="0" smtClean="0"/>
          </a:p>
          <a:p>
            <a:pPr algn="ctr"/>
            <a:r>
              <a:rPr lang="ru-RU" sz="1400" dirty="0" smtClean="0"/>
              <a:t>Для всех категорий НП, за исключением отдельных категорий НП</a:t>
            </a:r>
            <a:endParaRPr lang="ru-RU" sz="1400" dirty="0"/>
          </a:p>
          <a:p>
            <a:pPr algn="ctr"/>
            <a:r>
              <a:rPr lang="ru-RU" sz="1200" dirty="0" smtClean="0"/>
              <a:t>	</a:t>
            </a:r>
          </a:p>
        </p:txBody>
      </p:sp>
      <p:sp>
        <p:nvSpPr>
          <p:cNvPr id="46" name="CustomShape 3"/>
          <p:cNvSpPr/>
          <p:nvPr/>
        </p:nvSpPr>
        <p:spPr>
          <a:xfrm>
            <a:off x="2595128" y="4509746"/>
            <a:ext cx="2040759" cy="822657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200" dirty="0" smtClean="0"/>
          </a:p>
          <a:p>
            <a:pPr algn="ctr"/>
            <a:r>
              <a:rPr lang="ru-RU" sz="1400" dirty="0" smtClean="0"/>
              <a:t>с 9 года для отдельных </a:t>
            </a:r>
          </a:p>
          <a:p>
            <a:pPr algn="ctr"/>
            <a:r>
              <a:rPr lang="ru-RU" sz="1400" dirty="0" smtClean="0"/>
              <a:t>категорий НП</a:t>
            </a:r>
            <a:endParaRPr lang="ru-RU" sz="1400" dirty="0"/>
          </a:p>
          <a:p>
            <a:pPr algn="ctr"/>
            <a:r>
              <a:rPr lang="ru-RU" sz="1200" dirty="0" smtClean="0"/>
              <a:t>	</a:t>
            </a:r>
          </a:p>
        </p:txBody>
      </p:sp>
      <p:sp>
        <p:nvSpPr>
          <p:cNvPr id="47" name="CustomShape 3"/>
          <p:cNvSpPr/>
          <p:nvPr/>
        </p:nvSpPr>
        <p:spPr>
          <a:xfrm>
            <a:off x="5485259" y="4052115"/>
            <a:ext cx="2015247" cy="1288291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808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ru-RU" sz="1200" dirty="0" smtClean="0"/>
          </a:p>
          <a:p>
            <a:pPr algn="ctr"/>
            <a:r>
              <a:rPr lang="ru-RU" sz="1400" dirty="0"/>
              <a:t>Д</a:t>
            </a:r>
            <a:r>
              <a:rPr lang="ru-RU" sz="1400" dirty="0" smtClean="0"/>
              <a:t>ля отдельных </a:t>
            </a:r>
          </a:p>
          <a:p>
            <a:pPr algn="ctr"/>
            <a:r>
              <a:rPr lang="ru-RU" sz="1400" dirty="0" smtClean="0"/>
              <a:t>категорий НП</a:t>
            </a:r>
            <a:endParaRPr lang="ru-RU" sz="1400" dirty="0"/>
          </a:p>
          <a:p>
            <a:pPr algn="ctr"/>
            <a:r>
              <a:rPr lang="ru-RU" sz="1200" dirty="0" smtClean="0"/>
              <a:t>	</a:t>
            </a:r>
          </a:p>
        </p:txBody>
      </p:sp>
      <p:cxnSp>
        <p:nvCxnSpPr>
          <p:cNvPr id="61" name="Прямая со стрелкой 60"/>
          <p:cNvCxnSpPr/>
          <p:nvPr/>
        </p:nvCxnSpPr>
        <p:spPr>
          <a:xfrm>
            <a:off x="7711173" y="4686488"/>
            <a:ext cx="501044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7711173" y="3142702"/>
            <a:ext cx="461643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flipH="1">
            <a:off x="2031368" y="2669580"/>
            <a:ext cx="386611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>
            <a:off x="2031368" y="3289548"/>
            <a:ext cx="386611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 flipH="1">
            <a:off x="2031368" y="4039578"/>
            <a:ext cx="386611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 flipH="1">
            <a:off x="2031368" y="4873724"/>
            <a:ext cx="386611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42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29950</TotalTime>
  <Words>1072</Words>
  <Application>Microsoft Office PowerPoint</Application>
  <PresentationFormat>Произвольный</PresentationFormat>
  <Paragraphs>184</Paragraphs>
  <Slides>11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Calibri</vt:lpstr>
      <vt:lpstr>DejaVu Sans</vt:lpstr>
      <vt:lpstr>Symbol</vt:lpstr>
      <vt:lpstr>Tinos</vt:lpstr>
      <vt:lpstr>Wingdings</vt:lpstr>
      <vt:lpstr>XO Oriel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Коробейникова Евгения Сергеевна</dc:creator>
  <cp:lastModifiedBy>Черничкина Мариэтта Валерьевна</cp:lastModifiedBy>
  <cp:revision>2056</cp:revision>
  <cp:lastPrinted>2020-12-07T19:04:06Z</cp:lastPrinted>
  <dcterms:created xsi:type="dcterms:W3CDTF">2013-11-13T08:36:35Z</dcterms:created>
  <dcterms:modified xsi:type="dcterms:W3CDTF">2022-03-28T13:17:35Z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